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4" r:id="rId6"/>
  </p:sldMasterIdLst>
  <p:notesMasterIdLst>
    <p:notesMasterId r:id="rId33"/>
  </p:notesMasterIdLst>
  <p:sldIdLst>
    <p:sldId id="257" r:id="rId7"/>
    <p:sldId id="258" r:id="rId8"/>
    <p:sldId id="1569" r:id="rId9"/>
    <p:sldId id="783" r:id="rId10"/>
    <p:sldId id="285" r:id="rId11"/>
    <p:sldId id="1571" r:id="rId12"/>
    <p:sldId id="1593" r:id="rId13"/>
    <p:sldId id="1561" r:id="rId14"/>
    <p:sldId id="1588" r:id="rId15"/>
    <p:sldId id="1572" r:id="rId16"/>
    <p:sldId id="1573" r:id="rId17"/>
    <p:sldId id="1576" r:id="rId18"/>
    <p:sldId id="1587" r:id="rId19"/>
    <p:sldId id="1577" r:id="rId20"/>
    <p:sldId id="1578" r:id="rId21"/>
    <p:sldId id="1579" r:id="rId22"/>
    <p:sldId id="1580" r:id="rId23"/>
    <p:sldId id="1575" r:id="rId24"/>
    <p:sldId id="1574" r:id="rId25"/>
    <p:sldId id="1583" r:id="rId26"/>
    <p:sldId id="1589" r:id="rId27"/>
    <p:sldId id="1591" r:id="rId28"/>
    <p:sldId id="1585" r:id="rId29"/>
    <p:sldId id="1581" r:id="rId30"/>
    <p:sldId id="1594" r:id="rId31"/>
    <p:sldId id="15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Muers" initials="MM" lastIdx="54" clrIdx="0">
    <p:extLst>
      <p:ext uri="{19B8F6BF-5375-455C-9EA6-DF929625EA0E}">
        <p15:presenceInfo xmlns:p15="http://schemas.microsoft.com/office/powerpoint/2012/main" userId="S-1-5-21-3477704866-245421945-765370054-1010" providerId="AD"/>
      </p:ext>
    </p:extLst>
  </p:cmAuthor>
  <p:cmAuthor id="2" name="Tanita Casci" initials="TC" lastIdx="11" clrIdx="1">
    <p:extLst>
      <p:ext uri="{19B8F6BF-5375-455C-9EA6-DF929625EA0E}">
        <p15:presenceInfo xmlns:p15="http://schemas.microsoft.com/office/powerpoint/2012/main" userId="S::admn5388@ox.ac.uk::9ec0ed76-9898-47d8-8472-1ae96fca4e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7" autoAdjust="0"/>
  </p:normalViewPr>
  <p:slideViewPr>
    <p:cSldViewPr snapToGrid="0">
      <p:cViewPr varScale="1">
        <p:scale>
          <a:sx n="105" d="100"/>
          <a:sy n="105" d="100"/>
        </p:scale>
        <p:origin x="7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18.567"/>
    </inkml:context>
    <inkml:brush xml:id="br0">
      <inkml:brushProperty name="width" value="0.1" units="cm"/>
      <inkml:brushProperty name="height" value="0.1" units="cm"/>
      <inkml:brushProperty name="color" value="#FFC000"/>
    </inkml:brush>
  </inkml:definitions>
  <inkml:trace contextRef="#ctx0" brushRef="#br0">1403 2 24575,'0'13'0,"0"1"0,0 7 0,0 3 0,0 7-986,0 0 986,0-11 0,-1 1-486,0-1 0,0 1 486,-3 2 0,-2-1 0,2 4 0,-2-1 0,-1 1 0,-1 1-897,-1-2 0,0 1 897,1 2 0,0 0-969,-3 0 1,0-1 968,0 4 0,-1-1 0,1-2 0,-2 0 0,2-6 0,2-1 0,-2-1 0,-3 6 0,0 1 0,3-5 0,-1-1 0,-1-1-778,-4 6 0,-1 0 778,5-6 0,0 1 0,-1-3 0,0 1 0,-1-1 0,1 0 0,-1 1 0,0-1 0,0 0 0,-2 1 0,1-1 0,1-1 0,-2 0 0,2-1 0,-1-1 0,-1 2 0,1 0 0,0 0 0,-8 3 0,2 0 0,6-5 0,-1 1 0,1-1 0,-7 4 0,-1-1 0,2 0 0,0 2 0,-2-1 0,1-3-387,1 1 0,1-1 387,-1 0 0,1-1 0,1 1 0,-1-2 156,1-2 1,1 3-157,2-3 0,0 1 0,0-2 0,0 2 0,1-3 0,2 0 0,-2 0 0,1 1 498,-1-1 1,1 0-499,0 1 0,0-1 1841,-7 6-1841,8-8 0,1-1 0,-7 7 0,-5 0 0,10-4 0,1 0 0,-7 4 0,-2 0 2055,7-4-2055,4-1 1417,0-4-1417,1 3 936,4-4-936,0 0 460,3 0-460,-1-1 0,2-1 0,0 0 0,1-2 0,1 3 0,0-1 0,1 0 0,1 1 0,0 0 0,2-2 0,1 2 0,2 0 0,1 0 0,0 3 0,2-2 0,2 0 0,-2 2 0,4-2 0,-4 3 0,4-3 0,-5 1 0,5-1 0,-1-1 0,1-2 0,-1 0 0,-1-1 0,2 3 0,-4-1 0,2-2 0,-4 1 0,2-1 0,-3 1 0,1 1 0,-2-1 0,-2-1 0,3 0 0,-4 0 0,3 2 0,-3-1 0,1-1 0,-2 3 0,0 0 0,-2-2 0,-2 1 0,-1-2 0,-3 0 0,0 0 0,-4 0 0,1 0 0,-4 0 0,1 0 0,0 0 0,0 0 0,0 0 0,3 0 0,-3-3 0,4 3 0,-1-3 0,2 3 0,2-4 0,-1 4 0,2-3 0,1 3 0,-1-3 0,3 3 0,-4-1 0,4-1 0,-2 2 0,2-3 0,-2 3 0,2 0 0,0-1 0,-1 0 0,1 1 0,0 0 0,-1 0 0,1-2 0,0 1 0,-1-1 0,1 2 0,0-2 0,-1 2 0,1-3 0,0 3 0,-2-3 0,2 1 0,-1 0 0,1 0 0,0-1 0,-1 3 0,1-2 0,0 2 0,-1-3 0,1 3 0,0-3 0,-1 1 0,2 0 0,0-1 0,1 0 0,0 0 0,0 0 0,0-1 0,2-3 0,1 0 0,3-6 0,-2 2 0,4-5 0,-1 1 0,2-5 0,-2 5 0,1-5 0,-1 3 0,1-2 0,-3 4 0,0-1 0,-1 4 0,3-4 0,-4 5 0,3-5 0,-3 5 0,2-3 0,-1 2 0,0 0 0,0 0 0,-1 3 0,0-1 0,-1 3 0,1 1 0,-1 0 0,0 2 0,-2 0 0,2 1 0,-2 0 0,1 2 0,0-1 0,0 2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31.848"/>
    </inkml:context>
    <inkml:brush xml:id="br0">
      <inkml:brushProperty name="width" value="0.1" units="cm"/>
      <inkml:brushProperty name="height" value="0.1" units="cm"/>
      <inkml:brushProperty name="color" value="#FFC000"/>
    </inkml:brush>
  </inkml:definitions>
  <inkml:trace contextRef="#ctx0" brushRef="#br0">1 2 24575,'0'13'0,"0"1"0,0 6 0,0 5 0,0 6-986,0 1 986,1-13 0,0 2-486,-1-1 0,1 1 486,2 2 0,0-1 0,1 3 0,0 0 0,1 1 0,1 1-897,-1-2 0,2-1 897,-1 5 0,0-1-969,2 1 1,-1-2 968,1 2 0,0 2 0,1-3 0,-1 1 0,0-9 0,-1 1 0,0-1 0,2 7 0,1-1 0,-2-4 0,0-1 0,1-1-778,4 6 0,-2 0 778,-1-6 0,-1 0 0,1-1 0,0 0 0,1-1 0,-1-1 0,0 1 0,1 1 0,0-1 0,1 1 0,-2-2 0,2 1 0,-1-2 0,-1 0 0,2-1 0,-1 3 0,1-2 0,0 1 0,4 3 0,-1 0 0,-3-4 0,-1-1 0,1 0 0,5 4 0,-1-1 0,0 1 0,-1 0 0,2 0 0,-1-3-387,-1 1 0,1-1 387,-1 0 0,0-1 0,-1-1 0,1 0 156,-1 0 1,-1 1-157,-1-4 0,-1 1 0,2 1 0,-2-1 0,1-2 0,-2 0 0,2 1 0,-2-2 498,1 2 1,0-1-499,-1 1 0,0 0 1841,6 3-1841,-6-6 0,-1 0 0,5 7 0,4-1 0,-8-5 0,-1 1 0,7 4 0,1 0 2055,-7-3-2055,-1-4 1417,-1-1-1417,-1 1 936,-1-2-936,-2-1 460,0 0-460,-1-2 0,-1 1 0,0-1 0,0-2 0,-1 2 0,-1 1 0,0-1 0,0 0 0,-1 2 0,-1-3 0,-2 3 0,1-3 0,-3 2 0,1 2 0,0 0 0,-3-1 0,1 1 0,-1 0 0,1 2 0,-2-3 0,3 1 0,-3-1 0,1-2 0,-1 0 0,-1 0 0,3-2 0,-2 2 0,2-1 0,1-1 0,0 3 0,0-3 0,1 1 0,1-1 0,0 1 0,1-1 0,0 0 0,1 3 0,-1-3 0,2 1 0,-1 0 0,0 0 0,2 3 0,0-3 0,3 0 0,0-1 0,2 0 0,-1 0 0,4 0 0,-1 0 0,2 0 0,1 0 0,-1 0 0,0 0 0,0 0 0,-1 0 0,0-1 0,-1 0 0,0-2 0,-1 2 0,-3-1 0,3 2 0,-3-4 0,0 3 0,1-1 0,-3 2 0,3-2 0,-2 0 0,0 2 0,1-1 0,-2 1 0,1-1 0,-1 1 0,2-1 0,-2 1 0,1 0 0,-1-2 0,1 1 0,0 0 0,0 0 0,-1 1 0,0-3 0,1 2 0,1-1 0,-2 2 0,1-2 0,-1-1 0,0 1 0,2 1 0,-2-3 0,1 4 0,-1-2 0,2 1 0,-2-2 0,1 3 0,-1-2 0,2 1 0,-3-3 0,1 2 0,-1-1 0,0 0 0,0 0 0,0-1 0,-3-3 0,2 0 0,-2-5 0,-1 0 0,-1-3 0,0-1 0,-2-3 0,3 3 0,-2-4 0,1 3 0,-1-1 0,3 3 0,-2 0 0,3 2 0,-2-3 0,1 5 0,-1-4 0,1 4 0,0-4 0,1 4 0,-1-2 0,0 2 0,1 0 0,-1 3 0,2 0 0,-1 3 0,1-2 0,0 5 0,1-3 0,-2 1 0,2 2 0,0 0 0,-1 0 0,0 2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39.945"/>
    </inkml:context>
    <inkml:brush xml:id="br0">
      <inkml:brushProperty name="width" value="0.1" units="cm"/>
      <inkml:brushProperty name="height" value="0.1" units="cm"/>
      <inkml:brushProperty name="color" value="#FFC000"/>
    </inkml:brush>
  </inkml:definitions>
  <inkml:trace contextRef="#ctx0" brushRef="#br0">1 2 24575,'0'11'0,"0"2"0,0 5 0,0 2 0,0 8-986,0 0 986,1-11 0,0 1-486,-1-1 0,1 2 486,1 1 0,1-1 0,0 3 0,1 0 0,0 1 0,0 0-897,2-2 0,0 2 897,-1 1 0,0 2-969,1-2 1,1 0 968,-1 2 0,2 0 0,-1 0 0,0-2 0,0-6 0,-1 0 0,0-1 0,2 8 0,0-2 0,-1-5 0,1 1 0,0-2-778,2 6 0,0 0 778,-2-6 0,0 0 0,1 1 0,-1-2 0,1-1 0,0 1 0,0 0 0,0 0 0,1 0 0,0 0 0,-1 0 0,1 0 0,-1-2 0,1 0 0,-1-1 0,1 2 0,1 0 0,-2 0 0,5 2 0,0 0 0,-4-3 0,0-1 0,-1 0 0,5 3 0,1 0 0,-2 1 0,1 0 0,0-2 0,0 1-387,-1-2 0,0 1 387,0-2 0,0 1 0,-1-2 0,0 0 156,1 1 1,-1-1-157,-2-1 0,0-1 0,0 0 0,0 1 0,0-2 0,-1 0 0,1 0 0,-1 0 498,1 0 1,-2 1-499,2-1 0,-1 0 1841,4 3-1841,-5-4 0,1-1 0,2 5 0,5 0 0,-8-3 0,1-1 0,4 4 0,1 1 2055,-5-4-2055,-1-2 1417,-2-2-1417,1 1 936,-3-2-936,1-1 460,-2 1-460,-1-1 0,1-3 0,-2 3 0,0-2 0,0 1 0,0-1 0,-1 2 0,-1-1 0,1 0 0,-3 0 0,1 1 0,-2-3 0,0 4 0,0 1 0,-1-2 0,-2 2 0,1-1 0,-1 0 0,1 1 0,-1-1 0,1 0 0,-1 0 0,0-2 0,-1 0 0,0-1 0,1 0 0,-1 0 0,3 0 0,-2 0 0,3 0 0,-1-1 0,1 1 0,0 0 0,1 0 0,1-1 0,-2 0 0,3 1 0,-2 0 0,2 0 0,0-1 0,0 2 0,0 0 0,2 0 0,0-1 0,2-1 0,1 0 0,1 0 0,1 0 0,1 0 0,0 0 0,1 0 0,0 0 0,0 0 0,0 0 0,-2 0 0,1-1 0,-1 0 0,0-2 0,-1 3 0,-2-2 0,2 2 0,-2-3 0,0 2 0,-1-2 0,0 3 0,1-1 0,-1-1 0,0 2 0,0 0 0,-1 0 0,0-1 0,1 0 0,0 0 0,-1 1 0,0 0 0,1-1 0,0 1 0,-1-2 0,0 1 0,1 1 0,-1-3 0,1 3 0,-1-1 0,0 0 0,1-2 0,0 2 0,-1-2 0,0 3 0,1-3 0,0 3 0,-1-3 0,0 3 0,1-2 0,0 1 0,-1 0 0,0-1 0,-1 0 0,1-1 0,-1 1 0,0 0 0,0-1 0,0-1 0,-1-2 0,0 0 0,-3-5 0,2 1 0,-4-4 0,2 1 0,-1-4 0,1 3 0,-1-4 0,1 4 0,-1-2 0,2 2 0,-1 1 0,2 2 0,-2-3 0,2 4 0,-1-2 0,1 2 0,-2-3 0,2 3 0,0-2 0,-1 3 0,2 0 0,-1 1 0,0 1 0,1 2 0,0 0 0,-1 2 0,2 0 0,0 0 0,0 0 0,-1 2 0,0-1 0,0 2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52.390"/>
    </inkml:context>
    <inkml:brush xml:id="br0">
      <inkml:brushProperty name="width" value="0.1" units="cm"/>
      <inkml:brushProperty name="height" value="0.1" units="cm"/>
      <inkml:brushProperty name="color" value="#FFC000"/>
    </inkml:brush>
  </inkml:definitions>
  <inkml:trace contextRef="#ctx0" brushRef="#br0">712 2 24575,'0'12'0,"0"1"0,0 6 0,0 2 0,0 8-986,0 0 986,0-12 0,-1 3-486,1-2 0,0 2 486,-2 1 0,-1-1 0,0 3 0,0 0 0,-1 1 0,1 0-897,-2-1 0,1 0 897,0 3 0,0 0-969,-2 0 1,0-1 968,1 2 0,-1 0 0,0 0 0,0-1 0,1-7 0,-1 0 0,1-1 0,-2 7 0,0-1 0,1-5 0,0 0 0,-1 0-778,-1 6 0,-1-2 778,2-5 0,1 1 0,-1-2 0,0 1 0,-1-2 0,1 0 0,-1 0 0,0 1 0,0 0 0,0 0 0,0 0 0,0-1 0,0-2 0,0 1 0,0-1 0,0 2 0,-1-1 0,1 0 0,-4 4 0,1-1 0,2-3 0,1-1 0,0-1 0,-4 4 0,1 0 0,-1 0 0,0 1 0,1-1 0,-1-2-387,1 0 0,0 0 387,0 0 0,0-1 0,1-1 0,0 0 156,0 0 1,0-1-157,2 0 0,-2-1 0,2 0 0,-1 0 0,2-2 0,-1 0 0,0 1 0,0 0 498,0-2 1,0 2-499,1 0 0,-1 0 1841,-3 3-1841,4-6 0,0 1 0,-3 4 0,-2 2 0,5-5 0,-1 0 0,-3 4 0,0 0 2055,3-5-2055,1 0 1417,2-3-1417,0 2 936,0-4-936,2 2 460,1-2-460,-1 0 0,1-2 0,2 1 0,-2-1 0,1 2 0,0-2 0,1 1 0,1 1 0,0-1 0,1-1 0,0 3 0,1-3 0,0 2 0,1 2 0,0-1 0,2 0 0,-2 2 0,3-3 0,-2 3 0,1-2 0,-1 1 0,1-2 0,-1-1 0,2 0 0,0 0 0,-1-2 0,0 2 0,-2-1 0,2-1 0,-3 2 0,2-2 0,-2 1 0,0-1 0,0 2 0,-1-2 0,1 0 0,-2 2 0,1-2 0,-1 1 0,1 0 0,-2 0 0,0 2 0,0-2 0,-1 0 0,-1-1 0,-2 0 0,1 0 0,-2 0 0,-1 0 0,-1 0 0,0 0 0,1 0 0,-1 0 0,1 0 0,1 0 0,-2-1 0,3 0 0,-1-1 0,1 1 0,0-1 0,1 2 0,0-4 0,1 4 0,-1-3 0,3 3 0,-3-1 0,1-1 0,1 2 0,-1-1 0,1 1 0,0-1 0,-1 1 0,1-1 0,0 1 0,0 0 0,0-2 0,-1 1 0,1 0 0,0 0 0,0 1 0,-1-2 0,1 1 0,0-1 0,0 2 0,-1-2 0,1-1 0,0 1 0,0 1 0,-1-2 0,1 3 0,0-2 0,0 2 0,0-2 0,-1 0 0,1 0 0,0 1 0,1-1 0,-1-1 0,1 1 0,0-1 0,0 0 0,0 0 0,2-4 0,-2 1 0,3-6 0,-1 2 0,3-5 0,-2 1 0,2-4 0,-2 4 0,1-4 0,0 2 0,0 0 0,-2 2 0,2 0 0,-3 2 0,3-2 0,-3 4 0,2-4 0,-1 3 0,0-2 0,1 3 0,-2-2 0,2 2 0,-2 0 0,0 2 0,1 0 0,-1 4 0,0-2 0,0 3 0,-1 0 0,0-1 0,0 2 0,1 0 0,0 1 0,0 1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E6103-B9CF-475B-9F22-05855D8DFD6B}" type="datetimeFigureOut">
              <a:rPr lang="en-GB" smtClean="0"/>
              <a:t>05/03/2026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CA75B-BB99-454B-992C-F72C17923D61}" type="slidenum">
              <a:rPr lang="en-GB" smtClean="0"/>
              <a:t>‹#›</a:t>
            </a:fld>
            <a:endParaRPr lang="en-GB"/>
          </a:p>
        </p:txBody>
      </p:sp>
    </p:spTree>
    <p:extLst>
      <p:ext uri="{BB962C8B-B14F-4D97-AF65-F5344CB8AC3E}">
        <p14:creationId xmlns:p14="http://schemas.microsoft.com/office/powerpoint/2010/main" val="161720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1</a:t>
            </a:fld>
            <a:endParaRPr lang="en-GB"/>
          </a:p>
        </p:txBody>
      </p:sp>
    </p:spTree>
    <p:extLst>
      <p:ext uri="{BB962C8B-B14F-4D97-AF65-F5344CB8AC3E}">
        <p14:creationId xmlns:p14="http://schemas.microsoft.com/office/powerpoint/2010/main" val="211641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GB" sz="1200" kern="1200" dirty="0">
                <a:solidFill>
                  <a:schemeClr val="tx1"/>
                </a:solidFill>
                <a:effectLst/>
                <a:latin typeface="+mn-lt"/>
                <a:ea typeface="+mn-ea"/>
                <a:cs typeface="+mn-cs"/>
              </a:rPr>
              <a:t>Before getting into details of what could be included in each module, we’d like to highlight some principles:</a:t>
            </a:r>
          </a:p>
          <a:p>
            <a:pPr lvl="1" fontAlgn="base"/>
            <a:endParaRPr lang="en-GB" sz="12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Don’t overwhelm reviewers with long lists, or dilute the communication of your key achievements.</a:t>
            </a:r>
            <a:endParaRPr lang="en-GB" sz="11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Think about your strongest contributions, and those that are most relevant to the funding call you are applying for.</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Focus on what you have achieved rather than what you plan to do in the future.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Provide evidence: </a:t>
            </a:r>
            <a:r>
              <a:rPr lang="en-GB" sz="1200" kern="1200" dirty="0">
                <a:solidFill>
                  <a:schemeClr val="tx1"/>
                </a:solidFill>
                <a:effectLst/>
                <a:latin typeface="+mn-lt"/>
                <a:ea typeface="+mn-ea"/>
                <a:cs typeface="+mn-cs"/>
              </a:rPr>
              <a:t>When choosing material to include, think about how you are going to evidence quality and importance. Describe outcomes, and how you enabled them, rather than just stating activities. You can include both qualitative and quantitative evidence.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Provide context: </a:t>
            </a:r>
            <a:r>
              <a:rPr lang="en-GB" sz="1200" kern="1200" dirty="0">
                <a:solidFill>
                  <a:schemeClr val="tx1"/>
                </a:solidFill>
                <a:effectLst/>
                <a:latin typeface="+mn-lt"/>
                <a:ea typeface="+mn-ea"/>
                <a:cs typeface="+mn-cs"/>
              </a:rPr>
              <a:t>Unlike a traditional CV, a narrative CV allows you to explain how the activities enhanced your skills or were important at your career stage, and the rationale for undertaking those activities. </a:t>
            </a:r>
          </a:p>
          <a:p>
            <a:endParaRPr lang="en-GB" sz="1200" kern="1200" dirty="0">
              <a:solidFill>
                <a:schemeClr val="tx1"/>
              </a:solidFill>
              <a:effectLst/>
              <a:latin typeface="+mn-lt"/>
              <a:ea typeface="+mn-ea"/>
              <a:cs typeface="+mn-cs"/>
            </a:endParaRPr>
          </a:p>
          <a:p>
            <a:pPr lvl="0" fontAlgn="base"/>
            <a:r>
              <a:rPr lang="en-GB" sz="1200" b="1" kern="1200" dirty="0">
                <a:solidFill>
                  <a:schemeClr val="tx1"/>
                </a:solidFill>
                <a:effectLst/>
                <a:latin typeface="+mn-lt"/>
                <a:ea typeface="+mn-ea"/>
                <a:cs typeface="+mn-cs"/>
              </a:rPr>
              <a:t>Question:</a:t>
            </a:r>
            <a:r>
              <a:rPr lang="en-GB" sz="1200" kern="1200" dirty="0">
                <a:solidFill>
                  <a:schemeClr val="tx1"/>
                </a:solidFill>
                <a:effectLst/>
                <a:latin typeface="+mn-lt"/>
                <a:ea typeface="+mn-ea"/>
                <a:cs typeface="+mn-cs"/>
              </a:rPr>
              <a:t> I am at an early stage of my research career and I don’t have many examples to include. What should I do? </a:t>
            </a:r>
            <a:endParaRPr lang="en-GB" sz="11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Answer:</a:t>
            </a:r>
            <a:r>
              <a:rPr lang="en-GB" sz="1200" kern="1200" dirty="0">
                <a:solidFill>
                  <a:schemeClr val="tx1"/>
                </a:solidFill>
                <a:effectLst/>
                <a:latin typeface="+mn-lt"/>
                <a:ea typeface="+mn-ea"/>
                <a:cs typeface="+mn-cs"/>
              </a:rPr>
              <a:t> The assessors should take your career stage into account. State how long you have been working in research or in a particular field or role, so it is easy for them to assess your achievements in context. You could use examples from outside of academic research, such as leadership or mentoring others in a different sector or a voluntary context. It is OK for some Modules to be short or empty.</a:t>
            </a:r>
            <a:endParaRPr lang="en-GB" sz="11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Your narrative CV will be used to inform the overall assessment of a proposal or application. Assessors should not be asked to score individual modules. Therefore, leaving a module empty or with little information should not be detrimental. The balance of material in a CV will look different depending on discipline or career stage.</a:t>
            </a:r>
            <a:r>
              <a:rPr lang="en-GB" dirty="0">
                <a:effectLst/>
              </a:rPr>
              <a:t> </a:t>
            </a:r>
            <a:endParaRPr lang="en-GB" sz="14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1"/>
            <a:endParaRPr lang="en-GB" sz="11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7FCA75B-BB99-454B-992C-F72C17923D61}" type="slidenum">
              <a:rPr lang="en-GB" smtClean="0"/>
              <a:t>11</a:t>
            </a:fld>
            <a:endParaRPr lang="en-GB"/>
          </a:p>
        </p:txBody>
      </p:sp>
    </p:spTree>
    <p:extLst>
      <p:ext uri="{BB962C8B-B14F-4D97-AF65-F5344CB8AC3E}">
        <p14:creationId xmlns:p14="http://schemas.microsoft.com/office/powerpoint/2010/main" val="264950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lists provided here of types of contributions you can consider for each module may not be exhaustive, and also that you are not expected to have made all these types of contribution.</a:t>
            </a:r>
          </a:p>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12</a:t>
            </a:fld>
            <a:endParaRPr lang="en-GB"/>
          </a:p>
        </p:txBody>
      </p:sp>
    </p:spTree>
    <p:extLst>
      <p:ext uri="{BB962C8B-B14F-4D97-AF65-F5344CB8AC3E}">
        <p14:creationId xmlns:p14="http://schemas.microsoft.com/office/powerpoint/2010/main" val="225671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FCA75B-BB99-454B-992C-F72C17923D61}" type="slidenum">
              <a:rPr lang="en-GB" smtClean="0"/>
              <a:t>13</a:t>
            </a:fld>
            <a:endParaRPr lang="en-GB"/>
          </a:p>
        </p:txBody>
      </p:sp>
    </p:spTree>
    <p:extLst>
      <p:ext uri="{BB962C8B-B14F-4D97-AF65-F5344CB8AC3E}">
        <p14:creationId xmlns:p14="http://schemas.microsoft.com/office/powerpoint/2010/main" val="144376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lists provided here of types of contributions you can consider for each module may not be exhaustive, and also that you are not expected to have made all these types of contribution.</a:t>
            </a:r>
          </a:p>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14</a:t>
            </a:fld>
            <a:endParaRPr lang="en-GB"/>
          </a:p>
        </p:txBody>
      </p:sp>
    </p:spTree>
    <p:extLst>
      <p:ext uri="{BB962C8B-B14F-4D97-AF65-F5344CB8AC3E}">
        <p14:creationId xmlns:p14="http://schemas.microsoft.com/office/powerpoint/2010/main" val="157963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lists provided here of types of contributions you can consider for each module may not be exhaustive, and also that you are not expected to have made all these types of contribution.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CA75B-BB99-454B-992C-F72C17923D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2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lists provided here of types of contributions you can consider for each module may not be exhaustive, and also that you are not expected to have made all these types of contribution.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CA75B-BB99-454B-992C-F72C17923D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965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Summary sentence:</a:t>
            </a:r>
            <a:r>
              <a:rPr lang="en-GB" sz="1200" kern="1200">
                <a:solidFill>
                  <a:schemeClr val="tx1"/>
                </a:solidFill>
                <a:effectLst/>
                <a:latin typeface="+mn-lt"/>
                <a:ea typeface="+mn-ea"/>
                <a:cs typeface="+mn-cs"/>
              </a:rPr>
              <a:t> start with the main message that you want a reviewer to notice, or refer back to, which could be a unifying theme of the examples that follow. </a:t>
            </a:r>
          </a:p>
          <a:p>
            <a:pPr lvl="0"/>
            <a:r>
              <a:rPr lang="en-GB" sz="1200" b="1" kern="1200">
                <a:solidFill>
                  <a:schemeClr val="tx1"/>
                </a:solidFill>
                <a:effectLst/>
                <a:latin typeface="+mn-lt"/>
                <a:ea typeface="+mn-ea"/>
                <a:cs typeface="+mn-cs"/>
              </a:rPr>
              <a:t>Succinct descriptions of your strongest contributions</a:t>
            </a:r>
            <a:r>
              <a:rPr lang="en-GB" sz="1200" kern="1200">
                <a:solidFill>
                  <a:schemeClr val="tx1"/>
                </a:solidFill>
                <a:effectLst/>
                <a:latin typeface="+mn-lt"/>
                <a:ea typeface="+mn-ea"/>
                <a:cs typeface="+mn-cs"/>
              </a:rPr>
              <a:t>: what you did and why it is important, with evidence. This could be in sentences or bullet points. You could group entries that are supported by the same evidence.</a:t>
            </a:r>
          </a:p>
          <a:p>
            <a:pPr lvl="0"/>
            <a:r>
              <a:rPr lang="en-GB" sz="1200" b="1" kern="1200">
                <a:solidFill>
                  <a:schemeClr val="tx1"/>
                </a:solidFill>
                <a:effectLst/>
                <a:latin typeface="+mn-lt"/>
                <a:ea typeface="+mn-ea"/>
                <a:cs typeface="+mn-cs"/>
              </a:rPr>
              <a:t>Sentence summarising additional contributions:</a:t>
            </a:r>
            <a:r>
              <a:rPr lang="en-GB" sz="1200" kern="1200">
                <a:solidFill>
                  <a:schemeClr val="tx1"/>
                </a:solidFill>
                <a:effectLst/>
                <a:latin typeface="+mn-lt"/>
                <a:ea typeface="+mn-ea"/>
                <a:cs typeface="+mn-cs"/>
              </a:rPr>
              <a:t> end with a brief mention of other activities or contributions that you do not have space to describe fully but you feel are important for this funding application.</a:t>
            </a:r>
          </a:p>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18</a:t>
            </a:fld>
            <a:endParaRPr lang="en-GB"/>
          </a:p>
        </p:txBody>
      </p:sp>
    </p:spTree>
    <p:extLst>
      <p:ext uri="{BB962C8B-B14F-4D97-AF65-F5344CB8AC3E}">
        <p14:creationId xmlns:p14="http://schemas.microsoft.com/office/powerpoint/2010/main" val="691077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Using the prompts in the template below, make a list of the activities you could include in each of the four modules.</a:t>
            </a:r>
          </a:p>
          <a:p>
            <a:pPr lvl="0"/>
            <a:r>
              <a:rPr lang="en-GB" sz="1200" kern="1200" dirty="0">
                <a:solidFill>
                  <a:schemeClr val="tx1"/>
                </a:solidFill>
                <a:effectLst/>
                <a:latin typeface="+mn-lt"/>
                <a:ea typeface="+mn-ea"/>
                <a:cs typeface="+mn-cs"/>
              </a:rPr>
              <a:t>In your long list, highlight the entries that are most relevant to the funding call.</a:t>
            </a:r>
          </a:p>
          <a:p>
            <a:pPr lvl="0"/>
            <a:r>
              <a:rPr lang="en-GB" sz="1200" kern="1200" dirty="0">
                <a:solidFill>
                  <a:schemeClr val="tx1"/>
                </a:solidFill>
                <a:effectLst/>
                <a:latin typeface="+mn-lt"/>
                <a:ea typeface="+mn-ea"/>
                <a:cs typeface="+mn-cs"/>
              </a:rPr>
              <a:t>For each of your highlighted entries, jot down evidence of their significance: this could be quantitative (e.g. ‘this was the largest collection of its type’) or qualitative (e.g. quotes). Referring to your funding call might help you to identify your strongest activities.</a:t>
            </a:r>
          </a:p>
          <a:p>
            <a:pPr lvl="0"/>
            <a:r>
              <a:rPr lang="en-GB" sz="1200" kern="1200" dirty="0">
                <a:solidFill>
                  <a:schemeClr val="tx1"/>
                </a:solidFill>
                <a:effectLst/>
                <a:latin typeface="+mn-lt"/>
                <a:ea typeface="+mn-ea"/>
                <a:cs typeface="+mn-cs"/>
              </a:rPr>
              <a:t>Check for overlap between the lists in each module, and move any entries that fit better in a different module. </a:t>
            </a:r>
          </a:p>
          <a:p>
            <a:pPr lvl="0"/>
            <a:r>
              <a:rPr lang="en-GB" sz="1200" kern="1200" dirty="0">
                <a:solidFill>
                  <a:schemeClr val="tx1"/>
                </a:solidFill>
                <a:effectLst/>
                <a:latin typeface="+mn-lt"/>
                <a:ea typeface="+mn-ea"/>
                <a:cs typeface="+mn-cs"/>
              </a:rPr>
              <a:t>Look at your selection for each module and think of the most important point that you would want a reviewer to remember. Try to summarise that point in a sentence or phrase.</a:t>
            </a:r>
          </a:p>
          <a:p>
            <a:endParaRPr lang="en-GB" dirty="0"/>
          </a:p>
        </p:txBody>
      </p:sp>
      <p:sp>
        <p:nvSpPr>
          <p:cNvPr id="4" name="Slide Number Placeholder 3"/>
          <p:cNvSpPr>
            <a:spLocks noGrp="1"/>
          </p:cNvSpPr>
          <p:nvPr>
            <p:ph type="sldNum" sz="quarter" idx="5"/>
          </p:nvPr>
        </p:nvSpPr>
        <p:spPr/>
        <p:txBody>
          <a:bodyPr/>
          <a:lstStyle/>
          <a:p>
            <a:fld id="{97FCA75B-BB99-454B-992C-F72C17923D61}" type="slidenum">
              <a:rPr lang="en-GB" smtClean="0"/>
              <a:t>19</a:t>
            </a:fld>
            <a:endParaRPr lang="en-GB"/>
          </a:p>
        </p:txBody>
      </p:sp>
    </p:spTree>
    <p:extLst>
      <p:ext uri="{BB962C8B-B14F-4D97-AF65-F5344CB8AC3E}">
        <p14:creationId xmlns:p14="http://schemas.microsoft.com/office/powerpoint/2010/main" val="219738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idea of a single team NCV</a:t>
            </a:r>
          </a:p>
          <a:p>
            <a:r>
              <a:rPr lang="en-GB" dirty="0"/>
              <a:t>Principles of showing the team’s collective strengths and capabilities, rather than focusing on each individual in turn</a:t>
            </a:r>
          </a:p>
        </p:txBody>
      </p:sp>
      <p:sp>
        <p:nvSpPr>
          <p:cNvPr id="4" name="Slide Number Placeholder 3"/>
          <p:cNvSpPr>
            <a:spLocks noGrp="1"/>
          </p:cNvSpPr>
          <p:nvPr>
            <p:ph type="sldNum" sz="quarter" idx="5"/>
          </p:nvPr>
        </p:nvSpPr>
        <p:spPr/>
        <p:txBody>
          <a:bodyPr/>
          <a:lstStyle/>
          <a:p>
            <a:fld id="{97FCA75B-BB99-454B-992C-F72C17923D61}" type="slidenum">
              <a:rPr lang="en-GB" smtClean="0"/>
              <a:t>20</a:t>
            </a:fld>
            <a:endParaRPr lang="en-GB"/>
          </a:p>
        </p:txBody>
      </p:sp>
    </p:spTree>
    <p:extLst>
      <p:ext uri="{BB962C8B-B14F-4D97-AF65-F5344CB8AC3E}">
        <p14:creationId xmlns:p14="http://schemas.microsoft.com/office/powerpoint/2010/main" val="53700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Length limit might be given as a number of pages or as a number of words.</a:t>
            </a:r>
          </a:p>
        </p:txBody>
      </p:sp>
      <p:sp>
        <p:nvSpPr>
          <p:cNvPr id="4" name="Slide Number Placeholder 3"/>
          <p:cNvSpPr>
            <a:spLocks noGrp="1"/>
          </p:cNvSpPr>
          <p:nvPr>
            <p:ph type="sldNum" sz="quarter" idx="5"/>
          </p:nvPr>
        </p:nvSpPr>
        <p:spPr/>
        <p:txBody>
          <a:bodyPr/>
          <a:lstStyle/>
          <a:p>
            <a:fld id="{97FCA75B-BB99-454B-992C-F72C17923D61}" type="slidenum">
              <a:rPr lang="en-GB" smtClean="0"/>
              <a:t>21</a:t>
            </a:fld>
            <a:endParaRPr lang="en-GB"/>
          </a:p>
        </p:txBody>
      </p:sp>
    </p:spTree>
    <p:extLst>
      <p:ext uri="{BB962C8B-B14F-4D97-AF65-F5344CB8AC3E}">
        <p14:creationId xmlns:p14="http://schemas.microsoft.com/office/powerpoint/2010/main" val="327632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Research quality is too often assessed based on narrowly set quantitative indicators related to grant capture or publications, leading to a hyper-competitive environment and a poor culture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D8E72-70D7-994A-BD02-72CAAD9E1B76}" type="slidenum">
              <a:rPr kumimoji="0" lang="en-US" sz="1200" b="0" i="0" u="none" strike="noStrike" kern="1200" cap="none" spc="0" normalizeH="0" baseline="0" noProof="0" smtClean="0">
                <a:ln>
                  <a:noFill/>
                </a:ln>
                <a:solidFill>
                  <a:prstClr val="black"/>
                </a:solidFill>
                <a:effectLst/>
                <a:uLnTx/>
                <a:uFillTx/>
                <a:latin typeface="FoundrySterling-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2470923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FCA75B-BB99-454B-992C-F72C17923D61}" type="slidenum">
              <a:rPr lang="en-GB" smtClean="0"/>
              <a:t>23</a:t>
            </a:fld>
            <a:endParaRPr lang="en-GB"/>
          </a:p>
        </p:txBody>
      </p:sp>
    </p:spTree>
    <p:extLst>
      <p:ext uri="{BB962C8B-B14F-4D97-AF65-F5344CB8AC3E}">
        <p14:creationId xmlns:p14="http://schemas.microsoft.com/office/powerpoint/2010/main" val="355405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FCA75B-BB99-454B-992C-F72C17923D61}" type="slidenum">
              <a:rPr lang="en-GB" smtClean="0"/>
              <a:t>24</a:t>
            </a:fld>
            <a:endParaRPr lang="en-GB"/>
          </a:p>
        </p:txBody>
      </p:sp>
    </p:spTree>
    <p:extLst>
      <p:ext uri="{BB962C8B-B14F-4D97-AF65-F5344CB8AC3E}">
        <p14:creationId xmlns:p14="http://schemas.microsoft.com/office/powerpoint/2010/main" val="3347556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CA75B-BB99-454B-992C-F72C17923D61}" type="slidenum">
              <a:rPr lang="en-GB" smtClean="0"/>
              <a:t>26</a:t>
            </a:fld>
            <a:endParaRPr lang="en-GB"/>
          </a:p>
        </p:txBody>
      </p:sp>
    </p:spTree>
    <p:extLst>
      <p:ext uri="{BB962C8B-B14F-4D97-AF65-F5344CB8AC3E}">
        <p14:creationId xmlns:p14="http://schemas.microsoft.com/office/powerpoint/2010/main" val="123564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There is growing recognition that researchers should be rewarded for a broader set of activities that contribute to excellent research and innovation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FoundrySterling-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288482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rial" panose="020B0604020202020204" pitchFamily="34" charset="0"/>
                <a:ea typeface="Times New Roman" panose="02020603050405020304" pitchFamily="18" charset="0"/>
                <a:cs typeface="Segoe UI Historic" panose="020B0502040204020203" pitchFamily="34" charset="0"/>
              </a:rPr>
              <a:t>Narrative CVs provide a structured, but flexible, format that is more inclusive of a wider range of contributions to research. It can allow for a better description of varied career pathways, and enables a broader range of people, ideas, and outputs to be highlighted.  </a:t>
            </a:r>
            <a:endParaRPr lang="en-GB" sz="1200">
              <a:solidFill>
                <a:srgbClr val="000000"/>
              </a:solidFill>
              <a:effectLst/>
              <a:latin typeface="PT Sans" panose="020B0503020203020204" pitchFamily="34" charset="77"/>
              <a:ea typeface="Calibri" panose="020F0502020204030204" pitchFamily="34" charset="0"/>
              <a:cs typeface="Segoe UI Historic"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D8E72-70D7-994A-BD02-72CAAD9E1B76}" type="slidenum">
              <a:rPr kumimoji="0" lang="en-US" sz="1200" b="0" i="0" u="none" strike="noStrike" kern="1200" cap="none" spc="0" normalizeH="0" baseline="0" noProof="0" smtClean="0">
                <a:ln>
                  <a:noFill/>
                </a:ln>
                <a:solidFill>
                  <a:prstClr val="black"/>
                </a:solidFill>
                <a:effectLst/>
                <a:uLnTx/>
                <a:uFillTx/>
                <a:latin typeface="FoundrySterling-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11404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97FCA75B-BB99-454B-992C-F72C17923D61}" type="slidenum">
              <a:rPr lang="en-GB" smtClean="0"/>
              <a:t>6</a:t>
            </a:fld>
            <a:endParaRPr lang="en-GB"/>
          </a:p>
        </p:txBody>
      </p:sp>
    </p:spTree>
    <p:extLst>
      <p:ext uri="{BB962C8B-B14F-4D97-AF65-F5344CB8AC3E}">
        <p14:creationId xmlns:p14="http://schemas.microsoft.com/office/powerpoint/2010/main" val="88137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Today, we are focusing on narrative CVs for funding applications – but worth being aware that there are some pilots of use of NCVs in recruitment</a:t>
            </a:r>
          </a:p>
          <a:p>
            <a:r>
              <a:rPr lang="en-GB">
                <a:cs typeface="Calibri"/>
              </a:rPr>
              <a:t>The underpinning principles of recognising a broader range of contributions and diverse career paths are being more widely used in recruitment, promotion, recognition processes in academia.</a:t>
            </a:r>
          </a:p>
        </p:txBody>
      </p:sp>
      <p:sp>
        <p:nvSpPr>
          <p:cNvPr id="4" name="Slide Number Placeholder 3"/>
          <p:cNvSpPr>
            <a:spLocks noGrp="1"/>
          </p:cNvSpPr>
          <p:nvPr>
            <p:ph type="sldNum" sz="quarter" idx="5"/>
          </p:nvPr>
        </p:nvSpPr>
        <p:spPr/>
        <p:txBody>
          <a:bodyPr/>
          <a:lstStyle/>
          <a:p>
            <a:fld id="{97FCA75B-BB99-454B-992C-F72C17923D61}" type="slidenum">
              <a:rPr lang="en-GB" smtClean="0"/>
              <a:t>7</a:t>
            </a:fld>
            <a:endParaRPr lang="en-GB"/>
          </a:p>
        </p:txBody>
      </p:sp>
    </p:spTree>
    <p:extLst>
      <p:ext uri="{BB962C8B-B14F-4D97-AF65-F5344CB8AC3E}">
        <p14:creationId xmlns:p14="http://schemas.microsoft.com/office/powerpoint/2010/main" val="124649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format for NCVs asked for by funders is based on 4 modules</a:t>
            </a:r>
          </a:p>
          <a:p>
            <a:r>
              <a:rPr lang="en-US" dirty="0"/>
              <a:t>The topics of these modules are generally consistent amongst funders; the example shown here is from UKRI</a:t>
            </a:r>
          </a:p>
          <a:p>
            <a:r>
              <a:rPr lang="en-US" dirty="0"/>
              <a:t>Each module asks the applicant to describe their contributions</a:t>
            </a:r>
          </a:p>
          <a:p>
            <a:r>
              <a:rPr lang="en-US" dirty="0"/>
              <a:t>The four module topics are: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D8E72-70D7-994A-BD02-72CAAD9E1B76}" type="slidenum">
              <a:rPr kumimoji="0" lang="en-US" sz="1200" b="0" i="0" u="none" strike="noStrike" kern="1200" cap="none" spc="0" normalizeH="0" baseline="0" noProof="0" smtClean="0">
                <a:ln>
                  <a:noFill/>
                </a:ln>
                <a:solidFill>
                  <a:prstClr val="black"/>
                </a:solidFill>
                <a:effectLst/>
                <a:uLnTx/>
                <a:uFillTx/>
                <a:latin typeface="FoundrySterling-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31218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Although the topics of the modules are largely consistent amongst funders, the forms or templates provided by funders can look a bit different.</a:t>
            </a:r>
          </a:p>
          <a:p>
            <a:r>
              <a:rPr lang="en-GB"/>
              <a:t>Here are some screenshots to give examples (detailed text won’t be visible on the screen for participants)</a:t>
            </a:r>
          </a:p>
          <a:p>
            <a:pPr marL="171450" indent="-171450">
              <a:buFontTx/>
              <a:buChar char="-"/>
            </a:pPr>
            <a:r>
              <a:rPr lang="en-GB"/>
              <a:t>Left: Cancer Research UK template; Royal Society template (in these examples the funder has put a bit of explanatory text for applicants in the template); </a:t>
            </a:r>
          </a:p>
          <a:p>
            <a:pPr marL="171450" indent="-171450">
              <a:buFontTx/>
              <a:buChar char="-"/>
            </a:pPr>
            <a:r>
              <a:rPr lang="en-GB"/>
              <a:t>Right top: UKRI – until recently they provided a Word template with sections for each module, but on the new Funding Service online system they provide a question, usually entitled “applicant and team capability to deliver”, or similar, and ask the applicant to write their NCV with the module headings in a text box.</a:t>
            </a:r>
          </a:p>
          <a:p>
            <a:pPr marL="171450" indent="-171450">
              <a:buFontTx/>
              <a:buChar char="-"/>
            </a:pPr>
            <a:r>
              <a:rPr lang="en-GB"/>
              <a:t>Right Bottom: </a:t>
            </a:r>
            <a:r>
              <a:rPr lang="en-GB" err="1"/>
              <a:t>Wellcome</a:t>
            </a:r>
            <a:r>
              <a:rPr lang="en-GB"/>
              <a:t> don’t call it a narrative CV but have questions closely related to the modules embedded in their ‘Lead applicant research contributions’ section.</a:t>
            </a:r>
          </a:p>
        </p:txBody>
      </p:sp>
      <p:sp>
        <p:nvSpPr>
          <p:cNvPr id="4" name="Slide Number Placeholder 3"/>
          <p:cNvSpPr>
            <a:spLocks noGrp="1"/>
          </p:cNvSpPr>
          <p:nvPr>
            <p:ph type="sldNum" sz="quarter" idx="5"/>
          </p:nvPr>
        </p:nvSpPr>
        <p:spPr/>
        <p:txBody>
          <a:bodyPr/>
          <a:lstStyle/>
          <a:p>
            <a:fld id="{97FCA75B-BB99-454B-992C-F72C17923D61}" type="slidenum">
              <a:rPr lang="en-GB" smtClean="0"/>
              <a:t>9</a:t>
            </a:fld>
            <a:endParaRPr lang="en-GB"/>
          </a:p>
        </p:txBody>
      </p:sp>
    </p:spTree>
    <p:extLst>
      <p:ext uri="{BB962C8B-B14F-4D97-AF65-F5344CB8AC3E}">
        <p14:creationId xmlns:p14="http://schemas.microsoft.com/office/powerpoint/2010/main" val="183325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that it might feel daunting, suggest that people take some time to familiarise themselves with what their funder is asking for and also the Guide that can be downloaded from Oxford’s NCV webpage</a:t>
            </a:r>
          </a:p>
        </p:txBody>
      </p:sp>
      <p:sp>
        <p:nvSpPr>
          <p:cNvPr id="4" name="Slide Number Placeholder 3"/>
          <p:cNvSpPr>
            <a:spLocks noGrp="1"/>
          </p:cNvSpPr>
          <p:nvPr>
            <p:ph type="sldNum" sz="quarter" idx="5"/>
          </p:nvPr>
        </p:nvSpPr>
        <p:spPr/>
        <p:txBody>
          <a:bodyPr/>
          <a:lstStyle/>
          <a:p>
            <a:fld id="{97FCA75B-BB99-454B-992C-F72C17923D61}" type="slidenum">
              <a:rPr lang="en-GB" smtClean="0"/>
              <a:t>10</a:t>
            </a:fld>
            <a:endParaRPr lang="en-GB"/>
          </a:p>
        </p:txBody>
      </p:sp>
    </p:spTree>
    <p:extLst>
      <p:ext uri="{BB962C8B-B14F-4D97-AF65-F5344CB8AC3E}">
        <p14:creationId xmlns:p14="http://schemas.microsoft.com/office/powerpoint/2010/main" val="55257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0523E-0408-4229-8AC2-D7F186620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1B49-A67B-465E-8FED-2A77F1A64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B68E4B-61E9-4BF2-9A5E-AE1F1140B7E0}"/>
              </a:ext>
            </a:extLst>
          </p:cNvPr>
          <p:cNvSpPr>
            <a:spLocks noGrp="1"/>
          </p:cNvSpPr>
          <p:nvPr>
            <p:ph type="dt" sz="half" idx="10"/>
          </p:nvPr>
        </p:nvSpPr>
        <p:spPr/>
        <p:txBody>
          <a:bodyPr/>
          <a:lstStyle/>
          <a:p>
            <a:fld id="{7C5C2337-1FDA-47A4-B92D-4E4C9410280B}" type="datetimeFigureOut">
              <a:rPr lang="en-GB" smtClean="0"/>
              <a:t>05/03/2026</a:t>
            </a:fld>
            <a:endParaRPr lang="en-GB"/>
          </a:p>
        </p:txBody>
      </p:sp>
      <p:sp>
        <p:nvSpPr>
          <p:cNvPr id="5" name="Footer Placeholder 4">
            <a:extLst>
              <a:ext uri="{FF2B5EF4-FFF2-40B4-BE49-F238E27FC236}">
                <a16:creationId xmlns:a16="http://schemas.microsoft.com/office/drawing/2014/main" id="{74DD8B09-298A-4611-BBF2-2B4FC9BAFB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2B8969-EE9F-4D1A-B657-550FDD3996E0}"/>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78789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0D52-36DD-4D4C-926E-2D1D292487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86F57B-6484-441B-B2E5-D6ADAD203E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8434E-7D5A-4011-ACC5-816603343233}"/>
              </a:ext>
            </a:extLst>
          </p:cNvPr>
          <p:cNvSpPr>
            <a:spLocks noGrp="1"/>
          </p:cNvSpPr>
          <p:nvPr>
            <p:ph type="dt" sz="half" idx="10"/>
          </p:nvPr>
        </p:nvSpPr>
        <p:spPr/>
        <p:txBody>
          <a:bodyPr/>
          <a:lstStyle/>
          <a:p>
            <a:fld id="{7C5C2337-1FDA-47A4-B92D-4E4C9410280B}" type="datetimeFigureOut">
              <a:rPr lang="en-GB" smtClean="0"/>
              <a:t>05/03/2026</a:t>
            </a:fld>
            <a:endParaRPr lang="en-GB"/>
          </a:p>
        </p:txBody>
      </p:sp>
      <p:sp>
        <p:nvSpPr>
          <p:cNvPr id="5" name="Footer Placeholder 4">
            <a:extLst>
              <a:ext uri="{FF2B5EF4-FFF2-40B4-BE49-F238E27FC236}">
                <a16:creationId xmlns:a16="http://schemas.microsoft.com/office/drawing/2014/main" id="{A13EB154-B19E-4DED-80B7-0A7F49E5E6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6C1C73-1C85-49ED-B2E9-40926C71B6CE}"/>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370378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BF8217-5498-4522-8290-4D37003F9C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A242CA-4A28-42DB-B274-5F54EE2B09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4382AD-AACD-46CC-909A-4ECBED420776}"/>
              </a:ext>
            </a:extLst>
          </p:cNvPr>
          <p:cNvSpPr>
            <a:spLocks noGrp="1"/>
          </p:cNvSpPr>
          <p:nvPr>
            <p:ph type="dt" sz="half" idx="10"/>
          </p:nvPr>
        </p:nvSpPr>
        <p:spPr/>
        <p:txBody>
          <a:bodyPr/>
          <a:lstStyle/>
          <a:p>
            <a:fld id="{7C5C2337-1FDA-47A4-B92D-4E4C9410280B}" type="datetimeFigureOut">
              <a:rPr lang="en-GB" smtClean="0"/>
              <a:t>05/03/2026</a:t>
            </a:fld>
            <a:endParaRPr lang="en-GB"/>
          </a:p>
        </p:txBody>
      </p:sp>
      <p:sp>
        <p:nvSpPr>
          <p:cNvPr id="5" name="Footer Placeholder 4">
            <a:extLst>
              <a:ext uri="{FF2B5EF4-FFF2-40B4-BE49-F238E27FC236}">
                <a16:creationId xmlns:a16="http://schemas.microsoft.com/office/drawing/2014/main" id="{7F8B8377-8F9D-4BAE-9B3A-CE7574DE0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20329-241A-41B2-B29E-E7F2EB8C83E6}"/>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138973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b="0" i="0"/>
            </a:lvl1pPr>
          </a:lstStyle>
          <a:p>
            <a:r>
              <a:rPr lang="en-US"/>
              <a:t>Click to edit Master title style</a:t>
            </a:r>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7"/>
            <a:ext cx="9144000" cy="1655763"/>
          </a:xfrm>
        </p:spPr>
        <p:txBody>
          <a:bodyPr/>
          <a:lstStyle>
            <a:lvl1pPr marL="0" indent="0" algn="ctr">
              <a:buNone/>
              <a:defRPr sz="2400" b="0" i="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3/5/2026</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836231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a:xfrm>
            <a:off x="523693" y="365125"/>
            <a:ext cx="10515600" cy="1325563"/>
          </a:xfrm>
        </p:spPr>
        <p:txBody>
          <a:bodyPr/>
          <a:lstStyle>
            <a:lvl1pPr>
              <a:defRPr b="0" i="0"/>
            </a:lvl1pPr>
          </a:lstStyle>
          <a:p>
            <a:r>
              <a:rPr lang="en-US"/>
              <a:t>Click to edit Master title style</a:t>
            </a:r>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a:xfrm>
            <a:off x="523693" y="1825625"/>
            <a:ext cx="10515600" cy="3775075"/>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3/5/2026</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0074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1" y="1709740"/>
            <a:ext cx="10515600" cy="2852737"/>
          </a:xfrm>
        </p:spPr>
        <p:txBody>
          <a:bodyPr anchor="b"/>
          <a:lstStyle>
            <a:lvl1pPr>
              <a:defRPr sz="6000" b="0" i="0"/>
            </a:lvl1pPr>
          </a:lstStyle>
          <a:p>
            <a:r>
              <a:rPr lang="en-US"/>
              <a:t>Click to edit Master title style</a:t>
            </a:r>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1" y="4589464"/>
            <a:ext cx="10515600" cy="1500187"/>
          </a:xfrm>
        </p:spPr>
        <p:txBody>
          <a:bodyPr/>
          <a:lstStyle>
            <a:lvl1pPr marL="0" indent="0">
              <a:buNone/>
              <a:defRPr sz="2400" b="0" i="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3/5/2026</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91918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lvl1pPr>
              <a:defRPr b="0" i="0"/>
            </a:lvl1pPr>
          </a:lstStyle>
          <a:p>
            <a:r>
              <a:rPr lang="en-US"/>
              <a:t>Click to edit Master title style</a:t>
            </a:r>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9"/>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9"/>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3/5/2026</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581764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lvl1pPr>
              <a:defRPr b="0" i="0"/>
            </a:lvl1pPr>
          </a:lstStyle>
          <a:p>
            <a:r>
              <a:rPr lang="en-US"/>
              <a:t>Click to edit Master title style</a:t>
            </a:r>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9" y="1681163"/>
            <a:ext cx="5157787" cy="823912"/>
          </a:xfrm>
        </p:spPr>
        <p:txBody>
          <a:bodyPr anchor="b"/>
          <a:lstStyle>
            <a:lvl1pPr marL="0" indent="0">
              <a:buNone/>
              <a:defRPr sz="2400" b="0"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9" y="2505075"/>
            <a:ext cx="5157787"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1" y="1681163"/>
            <a:ext cx="5183188" cy="823912"/>
          </a:xfrm>
        </p:spPr>
        <p:txBody>
          <a:bodyPr anchor="b"/>
          <a:lstStyle>
            <a:lvl1pPr marL="0" indent="0">
              <a:buNone/>
              <a:defRPr sz="2400" b="0"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1" y="2505075"/>
            <a:ext cx="5183188"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3/5/2026</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76662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a:xfrm>
            <a:off x="506707" y="425037"/>
            <a:ext cx="10515600" cy="1325563"/>
          </a:xfrm>
        </p:spPr>
        <p:txBody>
          <a:bodyPr>
            <a:normAutofit/>
          </a:bodyPr>
          <a:lstStyle>
            <a:lvl1pPr>
              <a:defRPr sz="3200" b="0" i="0"/>
            </a:lvl1pPr>
          </a:lstStyle>
          <a:p>
            <a:r>
              <a:rPr lang="en-US"/>
              <a:t>Click to edit Master title style</a:t>
            </a:r>
          </a:p>
        </p:txBody>
      </p:sp>
      <p:sp>
        <p:nvSpPr>
          <p:cNvPr id="8" name="Content Placeholder 2">
            <a:extLst>
              <a:ext uri="{FF2B5EF4-FFF2-40B4-BE49-F238E27FC236}">
                <a16:creationId xmlns:a16="http://schemas.microsoft.com/office/drawing/2014/main" id="{91D7F1A5-6600-4ADB-8F08-6AC5EF5763AF}"/>
              </a:ext>
            </a:extLst>
          </p:cNvPr>
          <p:cNvSpPr>
            <a:spLocks noGrp="1"/>
          </p:cNvSpPr>
          <p:nvPr>
            <p:ph idx="1"/>
          </p:nvPr>
        </p:nvSpPr>
        <p:spPr>
          <a:xfrm>
            <a:off x="523693" y="1825625"/>
            <a:ext cx="10515600" cy="3775075"/>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6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3/5/2026</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
        <p:nvSpPr>
          <p:cNvPr id="5" name="Title 1">
            <a:extLst>
              <a:ext uri="{FF2B5EF4-FFF2-40B4-BE49-F238E27FC236}">
                <a16:creationId xmlns:a16="http://schemas.microsoft.com/office/drawing/2014/main" id="{E0DC9A56-4728-4E36-B3BE-F828F61377A4}"/>
              </a:ext>
            </a:extLst>
          </p:cNvPr>
          <p:cNvSpPr>
            <a:spLocks noGrp="1"/>
          </p:cNvSpPr>
          <p:nvPr>
            <p:ph type="title"/>
          </p:nvPr>
        </p:nvSpPr>
        <p:spPr>
          <a:xfrm>
            <a:off x="506707" y="425037"/>
            <a:ext cx="10515600" cy="1325563"/>
          </a:xfrm>
        </p:spPr>
        <p:txBody>
          <a:bodyPr>
            <a:normAutofit/>
          </a:bodyPr>
          <a:lstStyle>
            <a:lvl1pPr>
              <a:defRPr sz="3200" b="0" i="0"/>
            </a:lvl1pPr>
          </a:lstStyle>
          <a:p>
            <a:r>
              <a:rPr lang="en-US"/>
              <a:t>Click to edit Master title style</a:t>
            </a:r>
          </a:p>
        </p:txBody>
      </p:sp>
      <p:sp>
        <p:nvSpPr>
          <p:cNvPr id="6" name="Content Placeholder 2">
            <a:extLst>
              <a:ext uri="{FF2B5EF4-FFF2-40B4-BE49-F238E27FC236}">
                <a16:creationId xmlns:a16="http://schemas.microsoft.com/office/drawing/2014/main" id="{61142E18-D16E-4BB7-86A4-498418F65DFB}"/>
              </a:ext>
            </a:extLst>
          </p:cNvPr>
          <p:cNvSpPr>
            <a:spLocks noGrp="1"/>
          </p:cNvSpPr>
          <p:nvPr>
            <p:ph idx="1" hasCustomPrompt="1"/>
          </p:nvPr>
        </p:nvSpPr>
        <p:spPr>
          <a:xfrm>
            <a:off x="523693" y="1825625"/>
            <a:ext cx="10515600" cy="3775075"/>
          </a:xfrm>
        </p:spPr>
        <p:txBody>
          <a:bodyPr/>
          <a:lstStyle>
            <a:lvl1pPr marL="0" indent="0">
              <a:buNone/>
              <a:defRPr b="0" i="0"/>
            </a:lvl1pPr>
          </a:lstStyle>
          <a:p>
            <a:pPr lvl="0"/>
            <a:r>
              <a:rPr lang="en-GB"/>
              <a:t>Click to edit Master text styles</a:t>
            </a:r>
          </a:p>
        </p:txBody>
      </p:sp>
    </p:spTree>
    <p:extLst>
      <p:ext uri="{BB962C8B-B14F-4D97-AF65-F5344CB8AC3E}">
        <p14:creationId xmlns:p14="http://schemas.microsoft.com/office/powerpoint/2010/main" val="2221215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b="0" i="0"/>
            </a:lvl1pPr>
          </a:lstStyle>
          <a:p>
            <a:r>
              <a:rPr lang="en-US"/>
              <a:t>Click to edit Master title style</a:t>
            </a:r>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6"/>
            <a:ext cx="6172200" cy="4873625"/>
          </a:xfrm>
        </p:spPr>
        <p:txBody>
          <a:bodyPr/>
          <a:lstStyle>
            <a:lvl1pPr>
              <a:defRPr sz="3200" b="0" i="0"/>
            </a:lvl1pPr>
            <a:lvl2pPr>
              <a:defRPr sz="2800" b="0" i="0"/>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1"/>
            <a:ext cx="3932237" cy="3811588"/>
          </a:xfrm>
        </p:spPr>
        <p:txBody>
          <a:bodyPr/>
          <a:lstStyle>
            <a:lvl1pPr marL="0" indent="0">
              <a:buNone/>
              <a:defRPr sz="1600" b="0" i="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3/5/2026</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7064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85C2-B504-46F6-8679-A40FF2D734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E12B03-8087-4DCD-9708-EBE5D1828E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900F0C-1FA1-4172-A010-CA7D421A9EE2}"/>
              </a:ext>
            </a:extLst>
          </p:cNvPr>
          <p:cNvSpPr>
            <a:spLocks noGrp="1"/>
          </p:cNvSpPr>
          <p:nvPr>
            <p:ph type="dt" sz="half" idx="10"/>
          </p:nvPr>
        </p:nvSpPr>
        <p:spPr/>
        <p:txBody>
          <a:bodyPr/>
          <a:lstStyle/>
          <a:p>
            <a:fld id="{7C5C2337-1FDA-47A4-B92D-4E4C9410280B}" type="datetimeFigureOut">
              <a:rPr lang="en-GB" smtClean="0"/>
              <a:t>05/03/2026</a:t>
            </a:fld>
            <a:endParaRPr lang="en-GB"/>
          </a:p>
        </p:txBody>
      </p:sp>
      <p:sp>
        <p:nvSpPr>
          <p:cNvPr id="5" name="Footer Placeholder 4">
            <a:extLst>
              <a:ext uri="{FF2B5EF4-FFF2-40B4-BE49-F238E27FC236}">
                <a16:creationId xmlns:a16="http://schemas.microsoft.com/office/drawing/2014/main" id="{6E062D5E-08A4-4F7C-889F-39C4BDDEAA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6C857B-F02A-468D-A5C8-9F4397FC4E92}"/>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1786514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b="0" i="0"/>
            </a:lvl1pPr>
          </a:lstStyle>
          <a:p>
            <a:r>
              <a:rPr lang="en-US"/>
              <a:t>Click to edit Master title style</a:t>
            </a:r>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6"/>
            <a:ext cx="6172200" cy="4873625"/>
          </a:xfrm>
        </p:spPr>
        <p:txBody>
          <a:bodyPr/>
          <a:lstStyle>
            <a:lvl1pPr marL="0" indent="0">
              <a:buNone/>
              <a:defRPr sz="3200" b="0" i="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1"/>
            <a:ext cx="3932237" cy="3811588"/>
          </a:xfrm>
        </p:spPr>
        <p:txBody>
          <a:bodyPr/>
          <a:lstStyle>
            <a:lvl1pPr marL="0" indent="0">
              <a:buNone/>
              <a:defRPr sz="1600" b="0" i="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3/5/2026</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3280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lvl1pPr>
              <a:defRPr b="0" i="0"/>
            </a:lvl1pPr>
          </a:lstStyle>
          <a:p>
            <a:r>
              <a:rPr lang="en-US"/>
              <a:t>Click to edit Master title style</a:t>
            </a:r>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3/5/2026</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135121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1" y="365126"/>
            <a:ext cx="2628900" cy="5811839"/>
          </a:xfrm>
        </p:spPr>
        <p:txBody>
          <a:bodyPr vert="eaVert"/>
          <a:lstStyle>
            <a:lvl1pPr>
              <a:defRPr b="0" i="0"/>
            </a:lvl1pPr>
          </a:lstStyle>
          <a:p>
            <a:r>
              <a:rPr lang="en-US"/>
              <a:t>Click to edit Master title style</a:t>
            </a:r>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1" y="365126"/>
            <a:ext cx="7734300" cy="5811839"/>
          </a:xfrm>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3/5/2026</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521617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730D-8E43-4536-8704-1205302146B9}"/>
              </a:ext>
            </a:extLst>
          </p:cNvPr>
          <p:cNvSpPr>
            <a:spLocks noGrp="1"/>
          </p:cNvSpPr>
          <p:nvPr>
            <p:ph type="title"/>
          </p:nvPr>
        </p:nvSpPr>
        <p:spPr>
          <a:xfrm>
            <a:off x="506707" y="425037"/>
            <a:ext cx="10515600" cy="1325563"/>
          </a:xfrm>
        </p:spPr>
        <p:txBody>
          <a:bodyPr>
            <a:normAutofit/>
          </a:bodyPr>
          <a:lstStyle>
            <a:lvl1pPr>
              <a:defRPr sz="4400" b="0" i="0"/>
            </a:lvl1pPr>
          </a:lstStyle>
          <a:p>
            <a:r>
              <a:rPr lang="en-US"/>
              <a:t>Click to edit Master title style</a:t>
            </a:r>
          </a:p>
        </p:txBody>
      </p:sp>
      <p:sp>
        <p:nvSpPr>
          <p:cNvPr id="3" name="Content Placeholder 2">
            <a:extLst>
              <a:ext uri="{FF2B5EF4-FFF2-40B4-BE49-F238E27FC236}">
                <a16:creationId xmlns:a16="http://schemas.microsoft.com/office/drawing/2014/main" id="{55701B67-998A-4A1B-921A-4C71BB59198E}"/>
              </a:ext>
            </a:extLst>
          </p:cNvPr>
          <p:cNvSpPr>
            <a:spLocks noGrp="1"/>
          </p:cNvSpPr>
          <p:nvPr>
            <p:ph idx="1" hasCustomPrompt="1"/>
          </p:nvPr>
        </p:nvSpPr>
        <p:spPr>
          <a:xfrm>
            <a:off x="523693" y="1825625"/>
            <a:ext cx="10515600" cy="3775075"/>
          </a:xfrm>
        </p:spPr>
        <p:txBody>
          <a:bodyPr/>
          <a:lstStyle>
            <a:lvl1pPr marL="0" indent="0">
              <a:buNone/>
              <a:defRPr b="0" i="0"/>
            </a:lvl1pPr>
          </a:lstStyle>
          <a:p>
            <a:pPr lvl="0"/>
            <a:r>
              <a:rPr lang="en-GB"/>
              <a:t>Click to edit Master text styles</a:t>
            </a:r>
          </a:p>
        </p:txBody>
      </p:sp>
    </p:spTree>
    <p:extLst>
      <p:ext uri="{BB962C8B-B14F-4D97-AF65-F5344CB8AC3E}">
        <p14:creationId xmlns:p14="http://schemas.microsoft.com/office/powerpoint/2010/main" val="54315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E74AAC-15D6-C347-8D92-4E63B1E04FBE}"/>
              </a:ext>
            </a:extLst>
          </p:cNvPr>
          <p:cNvSpPr txBox="1"/>
          <p:nvPr userDrawn="1"/>
        </p:nvSpPr>
        <p:spPr>
          <a:xfrm>
            <a:off x="403341" y="345183"/>
            <a:ext cx="6356456" cy="769441"/>
          </a:xfrm>
          <a:prstGeom prst="rect">
            <a:avLst/>
          </a:prstGeom>
          <a:noFill/>
        </p:spPr>
        <p:txBody>
          <a:bodyPr wrap="square" rtlCol="0" anchor="t">
            <a:spAutoFit/>
          </a:bodyPr>
          <a:lstStyle/>
          <a:p>
            <a:r>
              <a:rPr lang="en-US" sz="4400" b="0" i="0" spc="-151">
                <a:solidFill>
                  <a:srgbClr val="2E2D62"/>
                </a:solidFill>
                <a:latin typeface="FoundrySterling-Book" pitchFamily="2" charset="0"/>
                <a:cs typeface="Arial" panose="020B0604020202020204" pitchFamily="34" charset="0"/>
              </a:rPr>
              <a:t>Headline</a:t>
            </a:r>
          </a:p>
        </p:txBody>
      </p:sp>
      <p:sp>
        <p:nvSpPr>
          <p:cNvPr id="4" name="Rectangle 3">
            <a:extLst>
              <a:ext uri="{FF2B5EF4-FFF2-40B4-BE49-F238E27FC236}">
                <a16:creationId xmlns:a16="http://schemas.microsoft.com/office/drawing/2014/main" id="{23B1331F-0BD7-CA42-AD59-82D068CA2028}"/>
              </a:ext>
            </a:extLst>
          </p:cNvPr>
          <p:cNvSpPr/>
          <p:nvPr userDrawn="1"/>
        </p:nvSpPr>
        <p:spPr>
          <a:xfrm>
            <a:off x="416315" y="1387942"/>
            <a:ext cx="8660451" cy="3046988"/>
          </a:xfrm>
          <a:prstGeom prst="rect">
            <a:avLst/>
          </a:prstGeom>
        </p:spPr>
        <p:txBody>
          <a:bodyPr wrap="square">
            <a:spAutoFit/>
          </a:bodyPr>
          <a:lstStyle/>
          <a:p>
            <a:r>
              <a:rPr lang="en-GB" sz="2400" b="0" i="0" err="1">
                <a:solidFill>
                  <a:srgbClr val="626262"/>
                </a:solidFill>
                <a:latin typeface="FoundrySterling-Book" pitchFamily="2" charset="0"/>
                <a:cs typeface="Arial" panose="020B0604020202020204" pitchFamily="34" charset="0"/>
              </a:rPr>
              <a:t>Quisque</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sagittis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purus</a:t>
            </a:r>
            <a:r>
              <a:rPr lang="en-GB" sz="2400" b="0" i="0">
                <a:solidFill>
                  <a:srgbClr val="626262"/>
                </a:solidFill>
                <a:latin typeface="FoundrySterling-Book" pitchFamily="2" charset="0"/>
                <a:cs typeface="Arial" panose="020B0604020202020204" pitchFamily="34" charset="0"/>
              </a:rPr>
              <a:t> sit </a:t>
            </a:r>
            <a:r>
              <a:rPr lang="en-GB" sz="2400" b="0" i="0" err="1">
                <a:solidFill>
                  <a:srgbClr val="626262"/>
                </a:solidFill>
                <a:latin typeface="FoundrySterling-Book" pitchFamily="2" charset="0"/>
                <a:cs typeface="Arial" panose="020B0604020202020204" pitchFamily="34" charset="0"/>
              </a:rPr>
              <a:t>amet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volutpat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consequat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mauris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nunc</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congue</a:t>
            </a:r>
            <a:r>
              <a:rPr lang="en-GB" sz="2400" b="0" i="0">
                <a:solidFill>
                  <a:srgbClr val="626262"/>
                </a:solidFill>
                <a:latin typeface="FoundrySterling-Book" pitchFamily="2" charset="0"/>
                <a:cs typeface="Arial" panose="020B0604020202020204" pitchFamily="34" charset="0"/>
              </a:rPr>
              <a:t> nisi vitae </a:t>
            </a:r>
            <a:r>
              <a:rPr lang="en-GB" sz="2400" b="0" i="0" err="1">
                <a:solidFill>
                  <a:srgbClr val="626262"/>
                </a:solidFill>
                <a:latin typeface="FoundrySterling-Book" pitchFamily="2" charset="0"/>
                <a:cs typeface="Arial" panose="020B0604020202020204" pitchFamily="34" charset="0"/>
              </a:rPr>
              <a:t>suscipit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tellus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mauris</a:t>
            </a:r>
            <a:r>
              <a:rPr lang="en-GB" sz="2400" b="0" i="0">
                <a:solidFill>
                  <a:srgbClr val="626262"/>
                </a:solidFill>
                <a:latin typeface="FoundrySterling-Book" pitchFamily="2" charset="0"/>
                <a:cs typeface="Arial" panose="020B0604020202020204" pitchFamily="34" charset="0"/>
              </a:rPr>
              <a:t> a </a:t>
            </a:r>
            <a:r>
              <a:rPr lang="en-GB" sz="2400" b="0" i="0" err="1">
                <a:solidFill>
                  <a:srgbClr val="626262"/>
                </a:solidFill>
                <a:latin typeface="FoundrySterling-Book" pitchFamily="2" charset="0"/>
                <a:cs typeface="Arial" panose="020B0604020202020204" pitchFamily="34" charset="0"/>
              </a:rPr>
              <a:t>diam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maecenas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sed</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enim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ut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sem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viverra</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aliquet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eget</a:t>
            </a:r>
            <a:r>
              <a:rPr lang="en-GB" sz="2400" b="0" i="0">
                <a:solidFill>
                  <a:srgbClr val="626262"/>
                </a:solidFill>
                <a:latin typeface="FoundrySterling-Book" pitchFamily="2" charset="0"/>
                <a:cs typeface="Arial" panose="020B0604020202020204" pitchFamily="34" charset="0"/>
              </a:rPr>
              <a:t> sit </a:t>
            </a:r>
            <a:r>
              <a:rPr lang="en-GB" sz="2400" b="0" i="0" err="1">
                <a:solidFill>
                  <a:srgbClr val="626262"/>
                </a:solidFill>
                <a:latin typeface="FoundrySterling-Book" pitchFamily="2" charset="0"/>
                <a:cs typeface="Arial" panose="020B0604020202020204" pitchFamily="34" charset="0"/>
              </a:rPr>
              <a:t>amet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tellus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cras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adipiscing</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enim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eu</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turpis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egestas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pretium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aenean</a:t>
            </a:r>
            <a:r>
              <a:rPr lang="en-GB" sz="2400" b="0" i="0">
                <a:solidFill>
                  <a:srgbClr val="626262"/>
                </a:solidFill>
                <a:latin typeface="FoundrySterling-Book" pitchFamily="2" charset="0"/>
                <a:cs typeface="Arial" panose="020B0604020202020204" pitchFamily="34" charset="0"/>
              </a:rPr>
              <a:t> pharetra magna ac </a:t>
            </a:r>
            <a:r>
              <a:rPr lang="en-GB" sz="2400" b="0" i="0" err="1">
                <a:solidFill>
                  <a:srgbClr val="626262"/>
                </a:solidFill>
                <a:latin typeface="FoundrySterling-Book" pitchFamily="2" charset="0"/>
                <a:cs typeface="Arial" panose="020B0604020202020204" pitchFamily="34" charset="0"/>
              </a:rPr>
              <a:t>placerat</a:t>
            </a:r>
            <a:r>
              <a:rPr lang="en-GB" sz="2400" b="0" i="0">
                <a:solidFill>
                  <a:srgbClr val="626262"/>
                </a:solidFill>
                <a:latin typeface="FoundrySterling-Book" pitchFamily="2" charset="0"/>
                <a:cs typeface="Arial" panose="020B0604020202020204" pitchFamily="34" charset="0"/>
              </a:rPr>
              <a:t> vestibulum </a:t>
            </a:r>
            <a:r>
              <a:rPr lang="en-GB" sz="2400" b="0" i="0" err="1">
                <a:solidFill>
                  <a:srgbClr val="626262"/>
                </a:solidFill>
                <a:latin typeface="FoundrySterling-Book" pitchFamily="2" charset="0"/>
                <a:cs typeface="Arial" panose="020B0604020202020204" pitchFamily="34" charset="0"/>
              </a:rPr>
              <a:t>lectus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mauris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ultrices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eros</a:t>
            </a:r>
            <a:r>
              <a:rPr lang="en-GB" sz="2400" b="0" i="0">
                <a:solidFill>
                  <a:srgbClr val="626262"/>
                </a:solidFill>
                <a:latin typeface="FoundrySterling-Book" pitchFamily="2" charset="0"/>
                <a:cs typeface="Arial" panose="020B0604020202020204" pitchFamily="34" charset="0"/>
              </a:rPr>
              <a:t> in cursus </a:t>
            </a:r>
            <a:r>
              <a:rPr lang="en-GB" sz="2400" b="0" i="0" err="1">
                <a:solidFill>
                  <a:srgbClr val="626262"/>
                </a:solidFill>
                <a:latin typeface="FoundrySterling-Book" pitchFamily="2" charset="0"/>
                <a:cs typeface="Arial" panose="020B0604020202020204" pitchFamily="34" charset="0"/>
              </a:rPr>
              <a:t>turpis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massa</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tincidunt</a:t>
            </a:r>
            <a:r>
              <a:rPr lang="en-GB" sz="2400" b="0" i="0">
                <a:solidFill>
                  <a:srgbClr val="626262"/>
                </a:solidFill>
                <a:latin typeface="FoundrySterling-Book" pitchFamily="2" charset="0"/>
                <a:cs typeface="Arial" panose="020B0604020202020204" pitchFamily="34" charset="0"/>
              </a:rPr>
              <a:t> dui </a:t>
            </a:r>
            <a:r>
              <a:rPr lang="en-GB" sz="2400" b="0" i="0" err="1">
                <a:solidFill>
                  <a:srgbClr val="626262"/>
                </a:solidFill>
                <a:latin typeface="FoundrySterling-Book" pitchFamily="2" charset="0"/>
                <a:cs typeface="Arial" panose="020B0604020202020204" pitchFamily="34" charset="0"/>
              </a:rPr>
              <a:t>ut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ornare</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lectus</a:t>
            </a:r>
            <a:r>
              <a:rPr lang="en-GB" sz="2400" b="0" i="0">
                <a:solidFill>
                  <a:srgbClr val="626262"/>
                </a:solidFill>
                <a:latin typeface="FoundrySterling-Book" pitchFamily="2" charset="0"/>
                <a:cs typeface="Arial" panose="020B0604020202020204" pitchFamily="34" charset="0"/>
              </a:rPr>
              <a:t> sit </a:t>
            </a:r>
            <a:r>
              <a:rPr lang="en-GB" sz="2400" b="0" i="0" err="1">
                <a:solidFill>
                  <a:srgbClr val="626262"/>
                </a:solidFill>
                <a:latin typeface="FoundrySterling-Book" pitchFamily="2" charset="0"/>
                <a:cs typeface="Arial" panose="020B0604020202020204" pitchFamily="34" charset="0"/>
              </a:rPr>
              <a:t>amet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est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placerat</a:t>
            </a:r>
            <a:r>
              <a:rPr lang="en-GB" sz="2400" b="0" i="0">
                <a:solidFill>
                  <a:srgbClr val="626262"/>
                </a:solidFill>
                <a:latin typeface="FoundrySterling-Book" pitchFamily="2" charset="0"/>
                <a:cs typeface="Arial" panose="020B0604020202020204" pitchFamily="34" charset="0"/>
              </a:rPr>
              <a:t> in </a:t>
            </a:r>
            <a:r>
              <a:rPr lang="en-GB" sz="2400" b="0" i="0" err="1">
                <a:solidFill>
                  <a:srgbClr val="626262"/>
                </a:solidFill>
                <a:latin typeface="FoundrySterling-Book" pitchFamily="2" charset="0"/>
                <a:cs typeface="Arial" panose="020B0604020202020204" pitchFamily="34" charset="0"/>
              </a:rPr>
              <a:t>egestas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erat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imperdiet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sed</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euismod</a:t>
            </a:r>
            <a:r>
              <a:rPr lang="en-GB" sz="2400" b="0" i="0">
                <a:solidFill>
                  <a:srgbClr val="626262"/>
                </a:solidFill>
                <a:latin typeface="FoundrySterling-Book" pitchFamily="2" charset="0"/>
                <a:cs typeface="Arial" panose="020B0604020202020204" pitchFamily="34" charset="0"/>
              </a:rPr>
              <a:t> nisi porta lorem </a:t>
            </a:r>
            <a:r>
              <a:rPr lang="en-GB" sz="2400" b="0" i="0" err="1">
                <a:solidFill>
                  <a:srgbClr val="626262"/>
                </a:solidFill>
                <a:latin typeface="FoundrySterling-Book" pitchFamily="2" charset="0"/>
                <a:cs typeface="Arial" panose="020B0604020202020204" pitchFamily="34" charset="0"/>
              </a:rPr>
              <a:t>mollis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aliquam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ut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porttitor</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leo</a:t>
            </a:r>
            <a:r>
              <a:rPr lang="en-GB" sz="2400" b="0" i="0">
                <a:solidFill>
                  <a:srgbClr val="626262"/>
                </a:solidFill>
                <a:latin typeface="FoundrySterling-Book" pitchFamily="2" charset="0"/>
                <a:cs typeface="Arial" panose="020B0604020202020204" pitchFamily="34" charset="0"/>
              </a:rPr>
              <a:t> a </a:t>
            </a:r>
            <a:r>
              <a:rPr lang="en-GB" sz="2400" b="0" i="0" err="1">
                <a:solidFill>
                  <a:srgbClr val="626262"/>
                </a:solidFill>
                <a:latin typeface="FoundrySterling-Book" pitchFamily="2" charset="0"/>
                <a:cs typeface="Arial" panose="020B0604020202020204" pitchFamily="34" charset="0"/>
              </a:rPr>
              <a:t>diam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sollicitudin</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tempor</a:t>
            </a:r>
            <a:r>
              <a:rPr lang="en-GB" sz="2400" b="0" i="0">
                <a:solidFill>
                  <a:srgbClr val="626262"/>
                </a:solidFill>
                <a:latin typeface="FoundrySterling-Book" pitchFamily="2" charset="0"/>
                <a:cs typeface="Arial" panose="020B0604020202020204" pitchFamily="34" charset="0"/>
              </a:rPr>
              <a:t>.</a:t>
            </a:r>
          </a:p>
        </p:txBody>
      </p:sp>
    </p:spTree>
    <p:extLst>
      <p:ext uri="{BB962C8B-B14F-4D97-AF65-F5344CB8AC3E}">
        <p14:creationId xmlns:p14="http://schemas.microsoft.com/office/powerpoint/2010/main" val="1393038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82C1-2B4B-48DA-A11C-D58BD86E2F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93E544-FA90-4FB8-98E3-C324356F96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798A5E-AADF-4430-B1C2-BB763B7C34DA}"/>
              </a:ext>
            </a:extLst>
          </p:cNvPr>
          <p:cNvSpPr>
            <a:spLocks noGrp="1"/>
          </p:cNvSpPr>
          <p:nvPr>
            <p:ph type="dt" sz="half" idx="10"/>
          </p:nvPr>
        </p:nvSpPr>
        <p:spPr/>
        <p:txBody>
          <a:bodyPr/>
          <a:lstStyle/>
          <a:p>
            <a:fld id="{2FEF7488-568A-40BC-A76F-B90049ED2CFB}" type="datetimeFigureOut">
              <a:rPr lang="en-GB" smtClean="0"/>
              <a:t>05/03/2026</a:t>
            </a:fld>
            <a:endParaRPr lang="en-GB"/>
          </a:p>
        </p:txBody>
      </p:sp>
      <p:sp>
        <p:nvSpPr>
          <p:cNvPr id="5" name="Footer Placeholder 4">
            <a:extLst>
              <a:ext uri="{FF2B5EF4-FFF2-40B4-BE49-F238E27FC236}">
                <a16:creationId xmlns:a16="http://schemas.microsoft.com/office/drawing/2014/main" id="{0BEBFA3A-BC73-41D7-A352-F709F44DFC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2EDDA0-D539-4BEE-8BA1-B6384DFB5688}"/>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2461968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A947-7E57-4FE5-BB72-B763FD46EF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6D33A0-1A7B-4C28-8545-377C06FDB0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C8A0-D0EF-4000-BDC0-9C02F3F71DF2}"/>
              </a:ext>
            </a:extLst>
          </p:cNvPr>
          <p:cNvSpPr>
            <a:spLocks noGrp="1"/>
          </p:cNvSpPr>
          <p:nvPr>
            <p:ph type="dt" sz="half" idx="10"/>
          </p:nvPr>
        </p:nvSpPr>
        <p:spPr/>
        <p:txBody>
          <a:bodyPr/>
          <a:lstStyle/>
          <a:p>
            <a:fld id="{2FEF7488-568A-40BC-A76F-B90049ED2CFB}" type="datetimeFigureOut">
              <a:rPr lang="en-GB" smtClean="0"/>
              <a:t>05/03/2026</a:t>
            </a:fld>
            <a:endParaRPr lang="en-GB"/>
          </a:p>
        </p:txBody>
      </p:sp>
      <p:sp>
        <p:nvSpPr>
          <p:cNvPr id="5" name="Footer Placeholder 4">
            <a:extLst>
              <a:ext uri="{FF2B5EF4-FFF2-40B4-BE49-F238E27FC236}">
                <a16:creationId xmlns:a16="http://schemas.microsoft.com/office/drawing/2014/main" id="{3188ACCC-5FFC-4089-ADCA-235C2089CB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59BBE-13C6-45E3-8B26-0610556ACEBB}"/>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4054988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F325-F8EE-45F5-98FC-20C1A43C76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097444-8C0F-4ACE-97B8-0035347168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2A66F9-FA29-42F3-B1D4-89C71E964E20}"/>
              </a:ext>
            </a:extLst>
          </p:cNvPr>
          <p:cNvSpPr>
            <a:spLocks noGrp="1"/>
          </p:cNvSpPr>
          <p:nvPr>
            <p:ph type="dt" sz="half" idx="10"/>
          </p:nvPr>
        </p:nvSpPr>
        <p:spPr/>
        <p:txBody>
          <a:bodyPr/>
          <a:lstStyle/>
          <a:p>
            <a:fld id="{2FEF7488-568A-40BC-A76F-B90049ED2CFB}" type="datetimeFigureOut">
              <a:rPr lang="en-GB" smtClean="0"/>
              <a:t>05/03/2026</a:t>
            </a:fld>
            <a:endParaRPr lang="en-GB"/>
          </a:p>
        </p:txBody>
      </p:sp>
      <p:sp>
        <p:nvSpPr>
          <p:cNvPr id="5" name="Footer Placeholder 4">
            <a:extLst>
              <a:ext uri="{FF2B5EF4-FFF2-40B4-BE49-F238E27FC236}">
                <a16:creationId xmlns:a16="http://schemas.microsoft.com/office/drawing/2014/main" id="{8FE7C484-6B24-4043-A5D8-B861209D85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B517D-D00C-4EE2-BDA8-2EF615F6866A}"/>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3273556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219C6-B30D-4B2D-A7CB-BC30AB921B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151C7A-5BDF-47B0-B929-0F7CA52DC2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3AE482-DB03-447E-B89F-B1A2B1FB1A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0DBCD-F01C-4A7A-885E-8B21F86A7D25}"/>
              </a:ext>
            </a:extLst>
          </p:cNvPr>
          <p:cNvSpPr>
            <a:spLocks noGrp="1"/>
          </p:cNvSpPr>
          <p:nvPr>
            <p:ph type="dt" sz="half" idx="10"/>
          </p:nvPr>
        </p:nvSpPr>
        <p:spPr/>
        <p:txBody>
          <a:bodyPr/>
          <a:lstStyle/>
          <a:p>
            <a:fld id="{2FEF7488-568A-40BC-A76F-B90049ED2CFB}" type="datetimeFigureOut">
              <a:rPr lang="en-GB" smtClean="0"/>
              <a:t>05/03/2026</a:t>
            </a:fld>
            <a:endParaRPr lang="en-GB"/>
          </a:p>
        </p:txBody>
      </p:sp>
      <p:sp>
        <p:nvSpPr>
          <p:cNvPr id="6" name="Footer Placeholder 5">
            <a:extLst>
              <a:ext uri="{FF2B5EF4-FFF2-40B4-BE49-F238E27FC236}">
                <a16:creationId xmlns:a16="http://schemas.microsoft.com/office/drawing/2014/main" id="{617C32C3-014B-4215-9729-CB66F52407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1DA741-2398-421D-9A92-817A726992EC}"/>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301628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293A-B7BF-405F-AB8D-5488B49458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239931-08E4-4F57-8318-78A4C577A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EEF1A0-44B3-455D-B362-1FC3623353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6BE010-99AC-4EAA-B1C3-589A32576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1358EA-98CF-4A3E-A90F-7CB9806E1B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158312-6B32-4B73-8D30-34848866A778}"/>
              </a:ext>
            </a:extLst>
          </p:cNvPr>
          <p:cNvSpPr>
            <a:spLocks noGrp="1"/>
          </p:cNvSpPr>
          <p:nvPr>
            <p:ph type="dt" sz="half" idx="10"/>
          </p:nvPr>
        </p:nvSpPr>
        <p:spPr/>
        <p:txBody>
          <a:bodyPr/>
          <a:lstStyle/>
          <a:p>
            <a:fld id="{2FEF7488-568A-40BC-A76F-B90049ED2CFB}" type="datetimeFigureOut">
              <a:rPr lang="en-GB" smtClean="0"/>
              <a:t>05/03/2026</a:t>
            </a:fld>
            <a:endParaRPr lang="en-GB"/>
          </a:p>
        </p:txBody>
      </p:sp>
      <p:sp>
        <p:nvSpPr>
          <p:cNvPr id="8" name="Footer Placeholder 7">
            <a:extLst>
              <a:ext uri="{FF2B5EF4-FFF2-40B4-BE49-F238E27FC236}">
                <a16:creationId xmlns:a16="http://schemas.microsoft.com/office/drawing/2014/main" id="{67963426-EF5F-4CCF-95C8-D51A06A30B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659AE0-93D4-4480-A496-FDDEF7CA114A}"/>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10993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C933-A509-4132-9DB5-B6DB1D6CBD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8B4BAA1-1106-4A37-B01C-FC77060B6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2F763C-CA22-4696-A67D-A0E2AA0F22E2}"/>
              </a:ext>
            </a:extLst>
          </p:cNvPr>
          <p:cNvSpPr>
            <a:spLocks noGrp="1"/>
          </p:cNvSpPr>
          <p:nvPr>
            <p:ph type="dt" sz="half" idx="10"/>
          </p:nvPr>
        </p:nvSpPr>
        <p:spPr/>
        <p:txBody>
          <a:bodyPr/>
          <a:lstStyle/>
          <a:p>
            <a:fld id="{7C5C2337-1FDA-47A4-B92D-4E4C9410280B}" type="datetimeFigureOut">
              <a:rPr lang="en-GB" smtClean="0"/>
              <a:t>05/03/2026</a:t>
            </a:fld>
            <a:endParaRPr lang="en-GB"/>
          </a:p>
        </p:txBody>
      </p:sp>
      <p:sp>
        <p:nvSpPr>
          <p:cNvPr id="5" name="Footer Placeholder 4">
            <a:extLst>
              <a:ext uri="{FF2B5EF4-FFF2-40B4-BE49-F238E27FC236}">
                <a16:creationId xmlns:a16="http://schemas.microsoft.com/office/drawing/2014/main" id="{9924CBBD-BAD6-4348-A5B1-0D39979E56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9C5403-07AC-46EB-9E05-6F0D531E2741}"/>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3408892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7256E-5024-42C1-9B33-3AF4BF5026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E716F8-BF34-4F86-BE7B-FBAF501BAF9E}"/>
              </a:ext>
            </a:extLst>
          </p:cNvPr>
          <p:cNvSpPr>
            <a:spLocks noGrp="1"/>
          </p:cNvSpPr>
          <p:nvPr>
            <p:ph type="dt" sz="half" idx="10"/>
          </p:nvPr>
        </p:nvSpPr>
        <p:spPr/>
        <p:txBody>
          <a:bodyPr/>
          <a:lstStyle/>
          <a:p>
            <a:fld id="{2FEF7488-568A-40BC-A76F-B90049ED2CFB}" type="datetimeFigureOut">
              <a:rPr lang="en-GB" smtClean="0"/>
              <a:t>05/03/2026</a:t>
            </a:fld>
            <a:endParaRPr lang="en-GB"/>
          </a:p>
        </p:txBody>
      </p:sp>
      <p:sp>
        <p:nvSpPr>
          <p:cNvPr id="4" name="Footer Placeholder 3">
            <a:extLst>
              <a:ext uri="{FF2B5EF4-FFF2-40B4-BE49-F238E27FC236}">
                <a16:creationId xmlns:a16="http://schemas.microsoft.com/office/drawing/2014/main" id="{AAA3D56D-1C5F-41EF-A547-455244B977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938333-3E10-432E-B645-2E6C2BD78B0C}"/>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1497823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1C8339-3549-43B0-A730-D9EB21BC6F52}"/>
              </a:ext>
            </a:extLst>
          </p:cNvPr>
          <p:cNvSpPr>
            <a:spLocks noGrp="1"/>
          </p:cNvSpPr>
          <p:nvPr>
            <p:ph type="dt" sz="half" idx="10"/>
          </p:nvPr>
        </p:nvSpPr>
        <p:spPr/>
        <p:txBody>
          <a:bodyPr/>
          <a:lstStyle/>
          <a:p>
            <a:fld id="{2FEF7488-568A-40BC-A76F-B90049ED2CFB}" type="datetimeFigureOut">
              <a:rPr lang="en-GB" smtClean="0"/>
              <a:t>05/03/2026</a:t>
            </a:fld>
            <a:endParaRPr lang="en-GB"/>
          </a:p>
        </p:txBody>
      </p:sp>
      <p:sp>
        <p:nvSpPr>
          <p:cNvPr id="3" name="Footer Placeholder 2">
            <a:extLst>
              <a:ext uri="{FF2B5EF4-FFF2-40B4-BE49-F238E27FC236}">
                <a16:creationId xmlns:a16="http://schemas.microsoft.com/office/drawing/2014/main" id="{C65D95D2-9DB1-4CA4-897E-047F1655A0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80E8D9-76B0-4F77-B0B6-4F36867882DC}"/>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3371825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9E59-AA7E-4C51-A3FB-FABD1B2D4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7382B1-9379-4BB4-A3BD-6FB2D7A84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6DEB0E-32BF-4ED6-A00C-4C16E0717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2798B5-999B-4B9B-9B5A-9588D161CE96}"/>
              </a:ext>
            </a:extLst>
          </p:cNvPr>
          <p:cNvSpPr>
            <a:spLocks noGrp="1"/>
          </p:cNvSpPr>
          <p:nvPr>
            <p:ph type="dt" sz="half" idx="10"/>
          </p:nvPr>
        </p:nvSpPr>
        <p:spPr/>
        <p:txBody>
          <a:bodyPr/>
          <a:lstStyle/>
          <a:p>
            <a:fld id="{2FEF7488-568A-40BC-A76F-B90049ED2CFB}" type="datetimeFigureOut">
              <a:rPr lang="en-GB" smtClean="0"/>
              <a:t>05/03/2026</a:t>
            </a:fld>
            <a:endParaRPr lang="en-GB"/>
          </a:p>
        </p:txBody>
      </p:sp>
      <p:sp>
        <p:nvSpPr>
          <p:cNvPr id="6" name="Footer Placeholder 5">
            <a:extLst>
              <a:ext uri="{FF2B5EF4-FFF2-40B4-BE49-F238E27FC236}">
                <a16:creationId xmlns:a16="http://schemas.microsoft.com/office/drawing/2014/main" id="{856E4396-5851-4F6D-BCA3-7CDE4D59FA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084EEE-8926-4165-B465-DE0255ECE4F1}"/>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2145637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862B-425A-4B24-9C46-88CDD77A4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041858-352F-46B6-A56B-3367BC2731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24D971-E4FF-49C4-B4DC-9E07070A6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1BDEA2-FDDC-44F6-8CD1-EC0F7B9D9835}"/>
              </a:ext>
            </a:extLst>
          </p:cNvPr>
          <p:cNvSpPr>
            <a:spLocks noGrp="1"/>
          </p:cNvSpPr>
          <p:nvPr>
            <p:ph type="dt" sz="half" idx="10"/>
          </p:nvPr>
        </p:nvSpPr>
        <p:spPr/>
        <p:txBody>
          <a:bodyPr/>
          <a:lstStyle/>
          <a:p>
            <a:fld id="{2FEF7488-568A-40BC-A76F-B90049ED2CFB}" type="datetimeFigureOut">
              <a:rPr lang="en-GB" smtClean="0"/>
              <a:t>05/03/2026</a:t>
            </a:fld>
            <a:endParaRPr lang="en-GB"/>
          </a:p>
        </p:txBody>
      </p:sp>
      <p:sp>
        <p:nvSpPr>
          <p:cNvPr id="6" name="Footer Placeholder 5">
            <a:extLst>
              <a:ext uri="{FF2B5EF4-FFF2-40B4-BE49-F238E27FC236}">
                <a16:creationId xmlns:a16="http://schemas.microsoft.com/office/drawing/2014/main" id="{7B595B03-4325-495F-8A3F-40FD04BFE1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81C40B-2010-464C-B961-466BAD4DB213}"/>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324684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FAFB-ACCD-4949-BDF6-BEC6EA8865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15804C-E923-470E-98E6-D8B3CE0423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BAE7A-0071-4E90-8B97-17BEA33ACE79}"/>
              </a:ext>
            </a:extLst>
          </p:cNvPr>
          <p:cNvSpPr>
            <a:spLocks noGrp="1"/>
          </p:cNvSpPr>
          <p:nvPr>
            <p:ph type="dt" sz="half" idx="10"/>
          </p:nvPr>
        </p:nvSpPr>
        <p:spPr/>
        <p:txBody>
          <a:bodyPr/>
          <a:lstStyle/>
          <a:p>
            <a:fld id="{2FEF7488-568A-40BC-A76F-B90049ED2CFB}" type="datetimeFigureOut">
              <a:rPr lang="en-GB" smtClean="0"/>
              <a:t>05/03/2026</a:t>
            </a:fld>
            <a:endParaRPr lang="en-GB"/>
          </a:p>
        </p:txBody>
      </p:sp>
      <p:sp>
        <p:nvSpPr>
          <p:cNvPr id="5" name="Footer Placeholder 4">
            <a:extLst>
              <a:ext uri="{FF2B5EF4-FFF2-40B4-BE49-F238E27FC236}">
                <a16:creationId xmlns:a16="http://schemas.microsoft.com/office/drawing/2014/main" id="{A25A4536-D90A-4958-971A-3C62A3207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AC26C1-EC98-47CA-B33A-3652E502FB9E}"/>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1716814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BD5A7-521A-4936-A8BD-B7727BA2AA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3D2E0E-9F55-4F3A-8C5A-1A3EC41A9B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1721B3-3215-4669-A92D-29D189F93349}"/>
              </a:ext>
            </a:extLst>
          </p:cNvPr>
          <p:cNvSpPr>
            <a:spLocks noGrp="1"/>
          </p:cNvSpPr>
          <p:nvPr>
            <p:ph type="dt" sz="half" idx="10"/>
          </p:nvPr>
        </p:nvSpPr>
        <p:spPr/>
        <p:txBody>
          <a:bodyPr/>
          <a:lstStyle/>
          <a:p>
            <a:fld id="{2FEF7488-568A-40BC-A76F-B90049ED2CFB}" type="datetimeFigureOut">
              <a:rPr lang="en-GB" smtClean="0"/>
              <a:t>05/03/2026</a:t>
            </a:fld>
            <a:endParaRPr lang="en-GB"/>
          </a:p>
        </p:txBody>
      </p:sp>
      <p:sp>
        <p:nvSpPr>
          <p:cNvPr id="5" name="Footer Placeholder 4">
            <a:extLst>
              <a:ext uri="{FF2B5EF4-FFF2-40B4-BE49-F238E27FC236}">
                <a16:creationId xmlns:a16="http://schemas.microsoft.com/office/drawing/2014/main" id="{B64B1E85-2954-48B9-8793-7A72FD6BE4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52F0C7-377B-462F-940D-2FC4C25CD06D}"/>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4242747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lvl1pPr>
              <a:defRPr b="0" i="0">
                <a:latin typeface="FoundrySterling-Book" pitchFamily="2" charset="0"/>
              </a:defRPr>
            </a:lvl1pPr>
          </a:lstStyle>
          <a:p>
            <a:fld id="{86CB4B4D-7CA3-9044-876B-883B54F867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50016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22BF-343E-4C93-85F9-387E9CE441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C9BA1A-ECEC-4D4E-BAE1-5EE14127BC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710070-143A-4CBD-A116-4D74EDDFE4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8F4B1E-8BBB-4BD0-86A9-41AB9F8EDCBC}"/>
              </a:ext>
            </a:extLst>
          </p:cNvPr>
          <p:cNvSpPr>
            <a:spLocks noGrp="1"/>
          </p:cNvSpPr>
          <p:nvPr>
            <p:ph type="dt" sz="half" idx="10"/>
          </p:nvPr>
        </p:nvSpPr>
        <p:spPr/>
        <p:txBody>
          <a:bodyPr/>
          <a:lstStyle/>
          <a:p>
            <a:fld id="{7C5C2337-1FDA-47A4-B92D-4E4C9410280B}" type="datetimeFigureOut">
              <a:rPr lang="en-GB" smtClean="0"/>
              <a:t>05/03/2026</a:t>
            </a:fld>
            <a:endParaRPr lang="en-GB"/>
          </a:p>
        </p:txBody>
      </p:sp>
      <p:sp>
        <p:nvSpPr>
          <p:cNvPr id="6" name="Footer Placeholder 5">
            <a:extLst>
              <a:ext uri="{FF2B5EF4-FFF2-40B4-BE49-F238E27FC236}">
                <a16:creationId xmlns:a16="http://schemas.microsoft.com/office/drawing/2014/main" id="{CB7A445E-B611-4A6E-80E9-921D03E57C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574EB6-681C-46D1-A5E7-3E1405E9B072}"/>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25377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2283-D90C-4BA4-A620-EB6A11FF37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2C065A-1AE6-4E2F-B2A5-4DA7450F8D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9770AF-6C88-4D3E-BFA1-FC818BEE52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864938-CDF3-4197-A5C1-9FAC08E2B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F9DB1C-23F8-451D-B58A-C2B2AF7C1B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34CB9C-C105-4EFF-9C4E-88B710805860}"/>
              </a:ext>
            </a:extLst>
          </p:cNvPr>
          <p:cNvSpPr>
            <a:spLocks noGrp="1"/>
          </p:cNvSpPr>
          <p:nvPr>
            <p:ph type="dt" sz="half" idx="10"/>
          </p:nvPr>
        </p:nvSpPr>
        <p:spPr/>
        <p:txBody>
          <a:bodyPr/>
          <a:lstStyle/>
          <a:p>
            <a:fld id="{7C5C2337-1FDA-47A4-B92D-4E4C9410280B}" type="datetimeFigureOut">
              <a:rPr lang="en-GB" smtClean="0"/>
              <a:t>05/03/2026</a:t>
            </a:fld>
            <a:endParaRPr lang="en-GB"/>
          </a:p>
        </p:txBody>
      </p:sp>
      <p:sp>
        <p:nvSpPr>
          <p:cNvPr id="8" name="Footer Placeholder 7">
            <a:extLst>
              <a:ext uri="{FF2B5EF4-FFF2-40B4-BE49-F238E27FC236}">
                <a16:creationId xmlns:a16="http://schemas.microsoft.com/office/drawing/2014/main" id="{52E7E137-0979-4E6F-82B5-8A4BCF3F97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E341C5-7033-45E0-B459-C100286F3D48}"/>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344759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8048-08E2-4AB9-93F6-8CE22591F5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CC8D5F-6759-4571-8254-54335400D8AD}"/>
              </a:ext>
            </a:extLst>
          </p:cNvPr>
          <p:cNvSpPr>
            <a:spLocks noGrp="1"/>
          </p:cNvSpPr>
          <p:nvPr>
            <p:ph type="dt" sz="half" idx="10"/>
          </p:nvPr>
        </p:nvSpPr>
        <p:spPr/>
        <p:txBody>
          <a:bodyPr/>
          <a:lstStyle/>
          <a:p>
            <a:fld id="{7C5C2337-1FDA-47A4-B92D-4E4C9410280B}" type="datetimeFigureOut">
              <a:rPr lang="en-GB" smtClean="0"/>
              <a:t>05/03/2026</a:t>
            </a:fld>
            <a:endParaRPr lang="en-GB"/>
          </a:p>
        </p:txBody>
      </p:sp>
      <p:sp>
        <p:nvSpPr>
          <p:cNvPr id="4" name="Footer Placeholder 3">
            <a:extLst>
              <a:ext uri="{FF2B5EF4-FFF2-40B4-BE49-F238E27FC236}">
                <a16:creationId xmlns:a16="http://schemas.microsoft.com/office/drawing/2014/main" id="{7B47FB26-5BBA-44F3-BF80-6BE208B597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2187A1-4592-4292-A815-472588159330}"/>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48617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A0C20-9C69-422B-B74C-0BE89C79896E}"/>
              </a:ext>
            </a:extLst>
          </p:cNvPr>
          <p:cNvSpPr>
            <a:spLocks noGrp="1"/>
          </p:cNvSpPr>
          <p:nvPr>
            <p:ph type="dt" sz="half" idx="10"/>
          </p:nvPr>
        </p:nvSpPr>
        <p:spPr/>
        <p:txBody>
          <a:bodyPr/>
          <a:lstStyle/>
          <a:p>
            <a:fld id="{7C5C2337-1FDA-47A4-B92D-4E4C9410280B}" type="datetimeFigureOut">
              <a:rPr lang="en-GB" smtClean="0"/>
              <a:t>05/03/2026</a:t>
            </a:fld>
            <a:endParaRPr lang="en-GB"/>
          </a:p>
        </p:txBody>
      </p:sp>
      <p:sp>
        <p:nvSpPr>
          <p:cNvPr id="3" name="Footer Placeholder 2">
            <a:extLst>
              <a:ext uri="{FF2B5EF4-FFF2-40B4-BE49-F238E27FC236}">
                <a16:creationId xmlns:a16="http://schemas.microsoft.com/office/drawing/2014/main" id="{57BB2296-5009-484A-BB5F-D7015E0CD3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B88007-8264-433B-968B-DE790C9A1664}"/>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344268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7488-F928-4247-98F4-744592BFB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21D177-1221-4739-9C9D-FA07072AD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7BCBA0-1991-4EB0-A0CB-8904FCA88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742101-7BC9-4927-991A-0BDB1DB71C49}"/>
              </a:ext>
            </a:extLst>
          </p:cNvPr>
          <p:cNvSpPr>
            <a:spLocks noGrp="1"/>
          </p:cNvSpPr>
          <p:nvPr>
            <p:ph type="dt" sz="half" idx="10"/>
          </p:nvPr>
        </p:nvSpPr>
        <p:spPr/>
        <p:txBody>
          <a:bodyPr/>
          <a:lstStyle/>
          <a:p>
            <a:fld id="{7C5C2337-1FDA-47A4-B92D-4E4C9410280B}" type="datetimeFigureOut">
              <a:rPr lang="en-GB" smtClean="0"/>
              <a:t>05/03/2026</a:t>
            </a:fld>
            <a:endParaRPr lang="en-GB"/>
          </a:p>
        </p:txBody>
      </p:sp>
      <p:sp>
        <p:nvSpPr>
          <p:cNvPr id="6" name="Footer Placeholder 5">
            <a:extLst>
              <a:ext uri="{FF2B5EF4-FFF2-40B4-BE49-F238E27FC236}">
                <a16:creationId xmlns:a16="http://schemas.microsoft.com/office/drawing/2014/main" id="{A26A2098-ABC0-466D-AD3F-81FB7F4570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1F2EF3-8879-4689-9A65-9B29E8CB9AF2}"/>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122154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B176-B1C1-4F3D-BA8D-70C0B9FF8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FD322-3FD0-4B7A-BDE0-E014F9EDA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B93348-7A3C-47E4-B57F-E9B762198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D927F1-AF2A-4471-8CA5-443A72C5A9F6}"/>
              </a:ext>
            </a:extLst>
          </p:cNvPr>
          <p:cNvSpPr>
            <a:spLocks noGrp="1"/>
          </p:cNvSpPr>
          <p:nvPr>
            <p:ph type="dt" sz="half" idx="10"/>
          </p:nvPr>
        </p:nvSpPr>
        <p:spPr/>
        <p:txBody>
          <a:bodyPr/>
          <a:lstStyle/>
          <a:p>
            <a:fld id="{7C5C2337-1FDA-47A4-B92D-4E4C9410280B}" type="datetimeFigureOut">
              <a:rPr lang="en-GB" smtClean="0"/>
              <a:t>05/03/2026</a:t>
            </a:fld>
            <a:endParaRPr lang="en-GB"/>
          </a:p>
        </p:txBody>
      </p:sp>
      <p:sp>
        <p:nvSpPr>
          <p:cNvPr id="6" name="Footer Placeholder 5">
            <a:extLst>
              <a:ext uri="{FF2B5EF4-FFF2-40B4-BE49-F238E27FC236}">
                <a16:creationId xmlns:a16="http://schemas.microsoft.com/office/drawing/2014/main" id="{E6C337C2-1A55-48D1-93D0-C42FED5822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708E9-ACF4-4565-8EC0-9D8CCD198DD2}"/>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225255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C36F01-8198-46C1-8D64-5258ECAD5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79BB54-A9DB-43B0-9669-C548B0A83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A30C21-2043-469A-B585-395D5E6B7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C2337-1FDA-47A4-B92D-4E4C9410280B}" type="datetimeFigureOut">
              <a:rPr lang="en-GB" smtClean="0"/>
              <a:t>05/03/2026</a:t>
            </a:fld>
            <a:endParaRPr lang="en-GB"/>
          </a:p>
        </p:txBody>
      </p:sp>
      <p:sp>
        <p:nvSpPr>
          <p:cNvPr id="5" name="Footer Placeholder 4">
            <a:extLst>
              <a:ext uri="{FF2B5EF4-FFF2-40B4-BE49-F238E27FC236}">
                <a16:creationId xmlns:a16="http://schemas.microsoft.com/office/drawing/2014/main" id="{F90A72BE-5630-4290-83AE-F484484D58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5101A5-CF0E-442B-B9DE-065C77506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941A8-36DF-4FC6-92BB-E84D7750C703}" type="slidenum">
              <a:rPr lang="en-GB" smtClean="0"/>
              <a:t>‹#›</a:t>
            </a:fld>
            <a:endParaRPr lang="en-GB"/>
          </a:p>
        </p:txBody>
      </p:sp>
    </p:spTree>
    <p:extLst>
      <p:ext uri="{BB962C8B-B14F-4D97-AF65-F5344CB8AC3E}">
        <p14:creationId xmlns:p14="http://schemas.microsoft.com/office/powerpoint/2010/main" val="2452909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75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oundrySterling-Book" pitchFamily="2" charset="0"/>
              </a:defRPr>
            </a:lvl1pPr>
          </a:lstStyle>
          <a:p>
            <a:fld id="{94CEF251-E918-784C-8717-1F0B733AA660}" type="datetimeFigureOut">
              <a:rPr lang="en-US" smtClean="0"/>
              <a:pPr/>
              <a:t>3/5/2026</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oundrySterling-Book" pitchFamily="2" charset="0"/>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oundrySterling-Book" pitchFamily="2" charset="0"/>
              </a:defRPr>
            </a:lvl1pPr>
          </a:lstStyle>
          <a:p>
            <a:fld id="{5E0B49ED-3BDC-B645-964C-10CAC51D48A6}" type="slidenum">
              <a:rPr lang="en-US" smtClean="0"/>
              <a:pPr/>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39" y="5871125"/>
            <a:ext cx="1645372" cy="484067"/>
          </a:xfrm>
          <a:prstGeom prst="rect">
            <a:avLst/>
          </a:prstGeom>
        </p:spPr>
      </p:pic>
    </p:spTree>
    <p:extLst>
      <p:ext uri="{BB962C8B-B14F-4D97-AF65-F5344CB8AC3E}">
        <p14:creationId xmlns:p14="http://schemas.microsoft.com/office/powerpoint/2010/main" val="3527664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b="0" i="0" kern="1200">
          <a:solidFill>
            <a:schemeClr val="accent4"/>
          </a:solidFill>
          <a:latin typeface="FoundrySterling-Book" pitchFamily="2"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4"/>
        </a:buClr>
        <a:buFont typeface="Wingdings" pitchFamily="2" charset="2"/>
        <a:buChar char="§"/>
        <a:defRPr sz="2800" b="0" i="0" kern="1200">
          <a:solidFill>
            <a:srgbClr val="676767"/>
          </a:solidFill>
          <a:latin typeface="FoundrySterling-Book" pitchFamily="2"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4"/>
        </a:buClr>
        <a:buFont typeface="Wingdings" pitchFamily="2" charset="2"/>
        <a:buChar char="§"/>
        <a:defRPr sz="2400" b="0" i="0" kern="1200">
          <a:solidFill>
            <a:srgbClr val="676767"/>
          </a:solidFill>
          <a:latin typeface="FoundrySterling-Book" pitchFamily="2"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4"/>
        </a:buClr>
        <a:buFont typeface="Wingdings" pitchFamily="2" charset="2"/>
        <a:buChar char="§"/>
        <a:defRPr sz="2000" b="0" i="0" kern="1200">
          <a:solidFill>
            <a:srgbClr val="676767"/>
          </a:solidFill>
          <a:latin typeface="FoundrySterling-Book" pitchFamily="2"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4"/>
        </a:buClr>
        <a:buFont typeface="Wingdings" pitchFamily="2" charset="2"/>
        <a:buChar char="§"/>
        <a:defRPr sz="1800" b="0" i="0" kern="1200">
          <a:solidFill>
            <a:srgbClr val="676767"/>
          </a:solidFill>
          <a:latin typeface="FoundrySterling-Book" pitchFamily="2"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4"/>
        </a:buClr>
        <a:buFont typeface="Wingdings" pitchFamily="2" charset="2"/>
        <a:buChar char="§"/>
        <a:defRPr sz="1800" b="0" i="0" kern="1200">
          <a:solidFill>
            <a:srgbClr val="676767"/>
          </a:solidFill>
          <a:latin typeface="FoundrySterling-Book" pitchFamily="2"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F856A-39C2-4FEE-880F-CD7ADEC6D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E5F000-75EB-43AF-BAA0-5C18651DA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9BD054-4D6D-4255-BCAC-2D932C071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oundrySterling-Book" pitchFamily="2" charset="0"/>
              </a:defRPr>
            </a:lvl1pPr>
          </a:lstStyle>
          <a:p>
            <a:fld id="{2FEF7488-568A-40BC-A76F-B90049ED2CFB}" type="datetimeFigureOut">
              <a:rPr lang="en-GB" smtClean="0"/>
              <a:pPr/>
              <a:t>05/03/2026</a:t>
            </a:fld>
            <a:endParaRPr lang="en-GB"/>
          </a:p>
        </p:txBody>
      </p:sp>
      <p:sp>
        <p:nvSpPr>
          <p:cNvPr id="5" name="Footer Placeholder 4">
            <a:extLst>
              <a:ext uri="{FF2B5EF4-FFF2-40B4-BE49-F238E27FC236}">
                <a16:creationId xmlns:a16="http://schemas.microsoft.com/office/drawing/2014/main" id="{C016B1D2-B1A6-402B-8E07-8F997E6C5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oundrySterling-Book" pitchFamily="2" charset="0"/>
              </a:defRPr>
            </a:lvl1pPr>
          </a:lstStyle>
          <a:p>
            <a:endParaRPr lang="en-GB"/>
          </a:p>
        </p:txBody>
      </p:sp>
      <p:sp>
        <p:nvSpPr>
          <p:cNvPr id="6" name="Slide Number Placeholder 5">
            <a:extLst>
              <a:ext uri="{FF2B5EF4-FFF2-40B4-BE49-F238E27FC236}">
                <a16:creationId xmlns:a16="http://schemas.microsoft.com/office/drawing/2014/main" id="{091C00AA-672C-4769-9F45-515C901E96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oundrySterling-Book" pitchFamily="2" charset="0"/>
              </a:defRPr>
            </a:lvl1pPr>
          </a:lstStyle>
          <a:p>
            <a:fld id="{962C8EB7-F7E7-47BA-BBD3-EAD0C3CD1260}" type="slidenum">
              <a:rPr lang="en-GB" smtClean="0"/>
              <a:pPr/>
              <a:t>‹#›</a:t>
            </a:fld>
            <a:endParaRPr lang="en-GB"/>
          </a:p>
        </p:txBody>
      </p:sp>
    </p:spTree>
    <p:extLst>
      <p:ext uri="{BB962C8B-B14F-4D97-AF65-F5344CB8AC3E}">
        <p14:creationId xmlns:p14="http://schemas.microsoft.com/office/powerpoint/2010/main" val="16038587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b="0" i="0" kern="1200">
          <a:solidFill>
            <a:schemeClr val="tx1"/>
          </a:solidFill>
          <a:latin typeface="FoundrySterling-Book"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oundrySterling-Boo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oundrySterling-Boo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oundrySterling-Boo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oundrySterling-Boo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oundrySterling-Boo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researchsupport.admin.ox.ac.uk/learn-more-about-developing-a-narrative-cv" TargetMode="External"/><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credit.niso.org/"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hyperlink" Target="https://creativecommons.org/licenses/by-nc-sa/3.0/" TargetMode="External"/><Relationship Id="rId4" Type="http://schemas.openxmlformats.org/officeDocument/2006/relationships/hyperlink" Target="http://lans-soapbox.com/2012/06/10/a-comprehensive-guide-to-story-writing/sum-u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searchsupport.admin.ox.ac.uk/learn-more-about-developing-a-narrative-cv"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hyperlink" Target="https://researchsupport.admin.ox.ac.uk/learn-more-about-developing-a-narrative-cv" TargetMode="External"/><Relationship Id="rId7"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hyperlink" Target="https://sway.office.com/otUMsrH2mg78EnHt?ref=Link" TargetMode="External"/><Relationship Id="rId5" Type="http://schemas.openxmlformats.org/officeDocument/2006/relationships/hyperlink" Target="https://www.gla.ac.uk/myglasgow/ris/researchculture/labforacademicculture/narrativecvs/" TargetMode="External"/><Relationship Id="rId4" Type="http://schemas.openxmlformats.org/officeDocument/2006/relationships/hyperlink" Target="https://www.careers.ox.ac.uk/research-staf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ox.ac.uk/research/support-researchers/researcher-hub/professional-development-researchers" TargetMode="Externa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forms.office.com/pages/responsepage.aspx?id=G96VzPWXk0-0uv5ouFLPkVSyjhAG3rlKp0Jh3fqBnTBUQjY4M01KRjBHSVRRUDBCTElXOVkyQUU1My4u" TargetMode="External"/><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hyperlink" Target="mailto:susan.black@careers.ox.ac.uk" TargetMode="External"/><Relationship Id="rId5" Type="http://schemas.openxmlformats.org/officeDocument/2006/relationships/hyperlink" Target="mailto:tanita.casci@admin.ox.ac.uk" TargetMode="External"/><Relationship Id="rId4" Type="http://schemas.openxmlformats.org/officeDocument/2006/relationships/hyperlink" Target="mailto:mary.muers@medsci.ox.ac.uk" TargetMode="External"/><Relationship Id="rId9"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ukri.org/what-we-offer/supporting-healthy-research-and-innovation-culture/research-and-innovation-culture/joint-funders-group/"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hyperlink" Target="https://www.ukri.org/apply-for-funding/improving-your-funding-experience/introducing-a-better-way-for-you-to-evidence-your-contributions/"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customXml" Target="../ink/ink2.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s://www.ukri.org/apply-for-funding/how-to-apply/resume-for-research-and-innovation-r4ri-guidance/" TargetMode="External"/><Relationship Id="rId3" Type="http://schemas.openxmlformats.org/officeDocument/2006/relationships/image" Target="../media/image15.png"/><Relationship Id="rId7" Type="http://schemas.openxmlformats.org/officeDocument/2006/relationships/hyperlink" Target="https://www.cancerresearchuk.org/funding-for-researchers/applying-for-funding/narrative-cvs#faqs_about_narrative_cvs0"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18.pn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hyperlink" Target="https://wellcome.org/grant-funding/schemes/discovery-awards" TargetMode="External"/><Relationship Id="rId4" Type="http://schemas.openxmlformats.org/officeDocument/2006/relationships/image" Target="../media/image16.png"/><Relationship Id="rId9" Type="http://schemas.openxmlformats.org/officeDocument/2006/relationships/hyperlink" Target="https://royalsociety.org/topics-policy/projects/research-culture/tools-for-support/resume-for-research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A719A4-214D-4880-9B3D-621D7AA6C864}"/>
              </a:ext>
            </a:extLst>
          </p:cNvPr>
          <p:cNvSpPr>
            <a:spLocks noGrp="1"/>
          </p:cNvSpPr>
          <p:nvPr>
            <p:ph type="ctrTitle"/>
          </p:nvPr>
        </p:nvSpPr>
        <p:spPr>
          <a:xfrm>
            <a:off x="838199" y="1093788"/>
            <a:ext cx="10506455" cy="2967208"/>
          </a:xfrm>
        </p:spPr>
        <p:txBody>
          <a:bodyPr>
            <a:normAutofit/>
          </a:bodyPr>
          <a:lstStyle/>
          <a:p>
            <a:pPr algn="l"/>
            <a:r>
              <a:rPr lang="en-GB">
                <a:latin typeface="FoundrySterling-Book"/>
              </a:rPr>
              <a:t>How to write narrative CVs </a:t>
            </a:r>
            <a:br>
              <a:rPr lang="en-GB">
                <a:latin typeface="FoundrySterling-Book"/>
              </a:rPr>
            </a:br>
            <a:r>
              <a:rPr lang="en-GB">
                <a:latin typeface="FoundrySterling-Book"/>
              </a:rPr>
              <a:t>for funding applications</a:t>
            </a:r>
            <a:br>
              <a:rPr lang="en-GB" b="1">
                <a:latin typeface="FoundrySterling-Book"/>
              </a:rPr>
            </a:br>
            <a:br>
              <a:rPr lang="en-GB" sz="2400" b="1">
                <a:latin typeface="FoundrySterling-Book"/>
              </a:rPr>
            </a:br>
            <a:r>
              <a:rPr lang="en-GB" sz="2400" b="1">
                <a:latin typeface="FoundrySterling-Book"/>
              </a:rPr>
              <a:t>16 November 2023</a:t>
            </a:r>
            <a:endParaRPr lang="en-GB" sz="2400">
              <a:latin typeface="FoundrySterling-Book"/>
            </a:endParaRPr>
          </a:p>
        </p:txBody>
      </p:sp>
      <p:sp>
        <p:nvSpPr>
          <p:cNvPr id="3" name="Subtitle 2">
            <a:extLst>
              <a:ext uri="{FF2B5EF4-FFF2-40B4-BE49-F238E27FC236}">
                <a16:creationId xmlns:a16="http://schemas.microsoft.com/office/drawing/2014/main" id="{AD850484-B057-48F4-9C32-45D9D2BEF42F}"/>
              </a:ext>
            </a:extLst>
          </p:cNvPr>
          <p:cNvSpPr>
            <a:spLocks noGrp="1"/>
          </p:cNvSpPr>
          <p:nvPr>
            <p:ph type="subTitle" idx="1"/>
          </p:nvPr>
        </p:nvSpPr>
        <p:spPr>
          <a:xfrm>
            <a:off x="6348550" y="4619624"/>
            <a:ext cx="4999154" cy="1887175"/>
          </a:xfrm>
        </p:spPr>
        <p:txBody>
          <a:bodyPr vert="horz" lIns="91440" tIns="45720" rIns="91440" bIns="45720" rtlCol="0" anchor="t">
            <a:normAutofit fontScale="92500" lnSpcReduction="10000"/>
          </a:bodyPr>
          <a:lstStyle/>
          <a:p>
            <a:pPr algn="r">
              <a:lnSpc>
                <a:spcPct val="118000"/>
              </a:lnSpc>
            </a:pPr>
            <a:r>
              <a:rPr lang="en-GB">
                <a:latin typeface="FoundrySterling-Book"/>
                <a:cs typeface="Calibri"/>
              </a:rPr>
              <a:t>Mary Muers (Medical Sciences Division)</a:t>
            </a:r>
            <a:br>
              <a:rPr lang="en-GB">
                <a:latin typeface="FoundrySterling-Book"/>
                <a:cs typeface="Calibri"/>
              </a:rPr>
            </a:br>
            <a:r>
              <a:rPr lang="en-GB">
                <a:latin typeface="FoundrySterling-Book"/>
                <a:cs typeface="Calibri"/>
              </a:rPr>
              <a:t>Tanita Casci (Research Services)</a:t>
            </a:r>
          </a:p>
          <a:p>
            <a:pPr algn="r">
              <a:lnSpc>
                <a:spcPct val="118000"/>
              </a:lnSpc>
              <a:spcBef>
                <a:spcPts val="0"/>
              </a:spcBef>
            </a:pPr>
            <a:r>
              <a:rPr lang="en-GB">
                <a:latin typeface="FoundrySterling-Book"/>
                <a:cs typeface="Calibri"/>
              </a:rPr>
              <a:t>Kanza Basit (Economics)</a:t>
            </a:r>
          </a:p>
          <a:p>
            <a:pPr algn="r">
              <a:lnSpc>
                <a:spcPct val="118000"/>
              </a:lnSpc>
              <a:spcBef>
                <a:spcPts val="0"/>
              </a:spcBef>
            </a:pPr>
            <a:r>
              <a:rPr lang="en-GB">
                <a:latin typeface="FoundrySterling-Book"/>
                <a:cs typeface="Calibri"/>
              </a:rPr>
              <a:t>Susan Black (Careers Service)</a:t>
            </a:r>
          </a:p>
          <a:p>
            <a:pPr algn="r">
              <a:lnSpc>
                <a:spcPct val="118000"/>
              </a:lnSpc>
              <a:spcBef>
                <a:spcPts val="0"/>
              </a:spcBef>
            </a:pPr>
            <a:r>
              <a:rPr lang="en-GB">
                <a:latin typeface="FoundrySterling-Book"/>
                <a:cs typeface="Calibri"/>
              </a:rPr>
              <a:t>Gavin Bird (Earth Sciences)</a:t>
            </a:r>
          </a:p>
        </p:txBody>
      </p:sp>
      <p:sp>
        <p:nvSpPr>
          <p:cNvPr id="17"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843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F1BE52-4299-4FEB-A360-1374F10E0A28}"/>
              </a:ext>
            </a:extLst>
          </p:cNvPr>
          <p:cNvSpPr>
            <a:spLocks noGrp="1"/>
          </p:cNvSpPr>
          <p:nvPr>
            <p:ph type="title"/>
          </p:nvPr>
        </p:nvSpPr>
        <p:spPr>
          <a:xfrm>
            <a:off x="838200" y="176214"/>
            <a:ext cx="10515600" cy="1481188"/>
          </a:xfrm>
        </p:spPr>
        <p:txBody>
          <a:bodyPr>
            <a:normAutofit/>
          </a:bodyPr>
          <a:lstStyle/>
          <a:p>
            <a:r>
              <a:rPr lang="en-GB">
                <a:latin typeface="FoundrySterling-Book"/>
              </a:rPr>
              <a:t>Where should I start? </a:t>
            </a:r>
          </a:p>
        </p:txBody>
      </p:sp>
      <p:pic>
        <p:nvPicPr>
          <p:cNvPr id="7" name="Picture 4" descr="Different coloured question marks">
            <a:extLst>
              <a:ext uri="{FF2B5EF4-FFF2-40B4-BE49-F238E27FC236}">
                <a16:creationId xmlns:a16="http://schemas.microsoft.com/office/drawing/2014/main" id="{91138B7F-06FD-1048-BB8B-E7EC92A31975}"/>
              </a:ext>
            </a:extLst>
          </p:cNvPr>
          <p:cNvPicPr>
            <a:picLocks noChangeAspect="1"/>
          </p:cNvPicPr>
          <p:nvPr/>
        </p:nvPicPr>
        <p:blipFill rotWithShape="1">
          <a:blip r:embed="rId3"/>
          <a:srcRect l="9229" r="9640" b="2"/>
          <a:stretch/>
        </p:blipFill>
        <p:spPr>
          <a:xfrm>
            <a:off x="6514715" y="1833616"/>
            <a:ext cx="5272219" cy="3655313"/>
          </a:xfrm>
          <a:prstGeom prst="rect">
            <a:avLst/>
          </a:prstGeom>
        </p:spPr>
      </p:pic>
      <p:pic>
        <p:nvPicPr>
          <p:cNvPr id="12" name="Content Placeholder 11">
            <a:extLst>
              <a:ext uri="{FF2B5EF4-FFF2-40B4-BE49-F238E27FC236}">
                <a16:creationId xmlns:a16="http://schemas.microsoft.com/office/drawing/2014/main" id="{E56EA7B1-7F22-5897-4043-CC54079F8956}"/>
              </a:ext>
            </a:extLst>
          </p:cNvPr>
          <p:cNvPicPr>
            <a:picLocks noGrp="1" noChangeAspect="1"/>
          </p:cNvPicPr>
          <p:nvPr>
            <p:ph idx="1"/>
          </p:nvPr>
        </p:nvPicPr>
        <p:blipFill>
          <a:blip r:embed="rId4"/>
          <a:stretch>
            <a:fillRect/>
          </a:stretch>
        </p:blipFill>
        <p:spPr>
          <a:xfrm>
            <a:off x="326880" y="1713996"/>
            <a:ext cx="5830166" cy="1443470"/>
          </a:xfrm>
        </p:spPr>
      </p:pic>
      <p:pic>
        <p:nvPicPr>
          <p:cNvPr id="14" name="Content Placeholder 11">
            <a:extLst>
              <a:ext uri="{FF2B5EF4-FFF2-40B4-BE49-F238E27FC236}">
                <a16:creationId xmlns:a16="http://schemas.microsoft.com/office/drawing/2014/main" id="{A409B64D-5D56-486E-61BD-97056B245F6C}"/>
              </a:ext>
            </a:extLst>
          </p:cNvPr>
          <p:cNvPicPr>
            <a:picLocks noChangeAspect="1"/>
          </p:cNvPicPr>
          <p:nvPr/>
        </p:nvPicPr>
        <p:blipFill>
          <a:blip r:embed="rId4"/>
          <a:stretch>
            <a:fillRect/>
          </a:stretch>
        </p:blipFill>
        <p:spPr>
          <a:xfrm>
            <a:off x="326880" y="3307268"/>
            <a:ext cx="5830166" cy="1443470"/>
          </a:xfrm>
          <a:prstGeom prst="rect">
            <a:avLst/>
          </a:prstGeom>
        </p:spPr>
      </p:pic>
      <p:pic>
        <p:nvPicPr>
          <p:cNvPr id="16" name="Content Placeholder 11">
            <a:extLst>
              <a:ext uri="{FF2B5EF4-FFF2-40B4-BE49-F238E27FC236}">
                <a16:creationId xmlns:a16="http://schemas.microsoft.com/office/drawing/2014/main" id="{A78E222F-A780-476D-EDF1-3B17A4A7AEC5}"/>
              </a:ext>
            </a:extLst>
          </p:cNvPr>
          <p:cNvPicPr>
            <a:picLocks noChangeAspect="1"/>
          </p:cNvPicPr>
          <p:nvPr/>
        </p:nvPicPr>
        <p:blipFill>
          <a:blip r:embed="rId4"/>
          <a:stretch>
            <a:fillRect/>
          </a:stretch>
        </p:blipFill>
        <p:spPr>
          <a:xfrm>
            <a:off x="326880" y="4900540"/>
            <a:ext cx="5830166" cy="1443470"/>
          </a:xfrm>
          <a:prstGeom prst="rect">
            <a:avLst/>
          </a:prstGeom>
        </p:spPr>
      </p:pic>
      <p:pic>
        <p:nvPicPr>
          <p:cNvPr id="17" name="Picture 16" descr="A blue checklist in a black background&#10;&#10;Description automatically generated">
            <a:extLst>
              <a:ext uri="{FF2B5EF4-FFF2-40B4-BE49-F238E27FC236}">
                <a16:creationId xmlns:a16="http://schemas.microsoft.com/office/drawing/2014/main" id="{5E26AC4F-0544-9196-69DD-A699E1768656}"/>
              </a:ext>
            </a:extLst>
          </p:cNvPr>
          <p:cNvPicPr>
            <a:picLocks noChangeAspect="1"/>
          </p:cNvPicPr>
          <p:nvPr/>
        </p:nvPicPr>
        <p:blipFill>
          <a:blip r:embed="rId5"/>
          <a:stretch>
            <a:fillRect/>
          </a:stretch>
        </p:blipFill>
        <p:spPr>
          <a:xfrm>
            <a:off x="621290" y="1902835"/>
            <a:ext cx="1057275" cy="1057275"/>
          </a:xfrm>
          <a:prstGeom prst="rect">
            <a:avLst/>
          </a:prstGeom>
        </p:spPr>
      </p:pic>
      <p:pic>
        <p:nvPicPr>
          <p:cNvPr id="19" name="Picture 18" descr="A blue arrow pointing down&#10;&#10;Description automatically generated">
            <a:extLst>
              <a:ext uri="{FF2B5EF4-FFF2-40B4-BE49-F238E27FC236}">
                <a16:creationId xmlns:a16="http://schemas.microsoft.com/office/drawing/2014/main" id="{FFEF6DCE-115D-77FB-0E3C-160A93AC4E2C}"/>
              </a:ext>
            </a:extLst>
          </p:cNvPr>
          <p:cNvPicPr>
            <a:picLocks noChangeAspect="1"/>
          </p:cNvPicPr>
          <p:nvPr/>
        </p:nvPicPr>
        <p:blipFill>
          <a:blip r:embed="rId6"/>
          <a:stretch>
            <a:fillRect/>
          </a:stretch>
        </p:blipFill>
        <p:spPr>
          <a:xfrm>
            <a:off x="621290" y="3496107"/>
            <a:ext cx="1057275" cy="1057275"/>
          </a:xfrm>
          <a:prstGeom prst="rect">
            <a:avLst/>
          </a:prstGeom>
        </p:spPr>
      </p:pic>
      <p:pic>
        <p:nvPicPr>
          <p:cNvPr id="20" name="Picture 19" descr="A blue and black logo&#10;&#10;Description automatically generated">
            <a:extLst>
              <a:ext uri="{FF2B5EF4-FFF2-40B4-BE49-F238E27FC236}">
                <a16:creationId xmlns:a16="http://schemas.microsoft.com/office/drawing/2014/main" id="{EAAAADBE-D067-9D8E-1711-954A93D210A5}"/>
              </a:ext>
            </a:extLst>
          </p:cNvPr>
          <p:cNvPicPr>
            <a:picLocks noChangeAspect="1"/>
          </p:cNvPicPr>
          <p:nvPr/>
        </p:nvPicPr>
        <p:blipFill>
          <a:blip r:embed="rId7"/>
          <a:stretch>
            <a:fillRect/>
          </a:stretch>
        </p:blipFill>
        <p:spPr>
          <a:xfrm>
            <a:off x="621290" y="5089380"/>
            <a:ext cx="1057275" cy="1057275"/>
          </a:xfrm>
          <a:prstGeom prst="rect">
            <a:avLst/>
          </a:prstGeom>
        </p:spPr>
      </p:pic>
      <p:sp>
        <p:nvSpPr>
          <p:cNvPr id="22" name="TextBox 21">
            <a:extLst>
              <a:ext uri="{FF2B5EF4-FFF2-40B4-BE49-F238E27FC236}">
                <a16:creationId xmlns:a16="http://schemas.microsoft.com/office/drawing/2014/main" id="{6EF0EEC6-9299-C97E-9D6C-04B660DF7C67}"/>
              </a:ext>
            </a:extLst>
          </p:cNvPr>
          <p:cNvSpPr txBox="1"/>
          <p:nvPr/>
        </p:nvSpPr>
        <p:spPr>
          <a:xfrm>
            <a:off x="1884218" y="1828800"/>
            <a:ext cx="394854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Check the funder instructions and </a:t>
            </a:r>
            <a:r>
              <a:rPr lang="en-GB" sz="2400">
                <a:ea typeface="+mn-lt"/>
                <a:cs typeface="+mn-lt"/>
              </a:rPr>
              <a:t>template</a:t>
            </a:r>
            <a:endParaRPr lang="en-US" sz="2400">
              <a:cs typeface="Calibri"/>
            </a:endParaRPr>
          </a:p>
        </p:txBody>
      </p:sp>
      <p:sp>
        <p:nvSpPr>
          <p:cNvPr id="23" name="TextBox 22">
            <a:extLst>
              <a:ext uri="{FF2B5EF4-FFF2-40B4-BE49-F238E27FC236}">
                <a16:creationId xmlns:a16="http://schemas.microsoft.com/office/drawing/2014/main" id="{A6BB98F3-5330-E296-CCEF-322B33839ABE}"/>
              </a:ext>
            </a:extLst>
          </p:cNvPr>
          <p:cNvSpPr txBox="1"/>
          <p:nvPr/>
        </p:nvSpPr>
        <p:spPr>
          <a:xfrm>
            <a:off x="1884217" y="3435926"/>
            <a:ext cx="427282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mn-lt"/>
                <a:cs typeface="+mn-lt"/>
              </a:rPr>
              <a:t>Download the </a:t>
            </a:r>
            <a:r>
              <a:rPr lang="en-GB" sz="2400" dirty="0">
                <a:ea typeface="+mn-lt"/>
                <a:cs typeface="+mn-lt"/>
                <a:hlinkClick r:id="rId8"/>
              </a:rPr>
              <a:t>Guide</a:t>
            </a:r>
            <a:r>
              <a:rPr lang="en-GB" sz="2400" dirty="0">
                <a:ea typeface="+mn-lt"/>
                <a:cs typeface="+mn-lt"/>
              </a:rPr>
              <a:t> developed with research support professionals in Oxford</a:t>
            </a:r>
            <a:endParaRPr lang="en-US" sz="2400" dirty="0">
              <a:cs typeface="Calibri"/>
            </a:endParaRPr>
          </a:p>
          <a:p>
            <a:endParaRPr lang="en-GB" sz="2800" dirty="0">
              <a:cs typeface="Calibri"/>
            </a:endParaRPr>
          </a:p>
        </p:txBody>
      </p:sp>
      <p:sp>
        <p:nvSpPr>
          <p:cNvPr id="24" name="TextBox 23">
            <a:extLst>
              <a:ext uri="{FF2B5EF4-FFF2-40B4-BE49-F238E27FC236}">
                <a16:creationId xmlns:a16="http://schemas.microsoft.com/office/drawing/2014/main" id="{A6B37674-A8CB-F3BF-6CB2-300E3991717D}"/>
              </a:ext>
            </a:extLst>
          </p:cNvPr>
          <p:cNvSpPr txBox="1"/>
          <p:nvPr/>
        </p:nvSpPr>
        <p:spPr>
          <a:xfrm>
            <a:off x="1884218" y="5083973"/>
            <a:ext cx="394854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mn-lt"/>
                <a:cs typeface="+mn-lt"/>
              </a:rPr>
              <a:t>Allow time: it will take a day or more to write your first narrative CV</a:t>
            </a:r>
            <a:endParaRPr lang="en-US" sz="2400"/>
          </a:p>
          <a:p>
            <a:endParaRPr lang="en-GB" sz="2800">
              <a:cs typeface="Calibri"/>
            </a:endParaRPr>
          </a:p>
        </p:txBody>
      </p:sp>
    </p:spTree>
    <p:extLst>
      <p:ext uri="{BB962C8B-B14F-4D97-AF65-F5344CB8AC3E}">
        <p14:creationId xmlns:p14="http://schemas.microsoft.com/office/powerpoint/2010/main" val="185248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0C9-ACD9-4BD6-89D2-8E9A2133687E}"/>
              </a:ext>
            </a:extLst>
          </p:cNvPr>
          <p:cNvSpPr>
            <a:spLocks noGrp="1"/>
          </p:cNvSpPr>
          <p:nvPr>
            <p:ph type="title"/>
          </p:nvPr>
        </p:nvSpPr>
        <p:spPr/>
        <p:txBody>
          <a:bodyPr/>
          <a:lstStyle/>
          <a:p>
            <a:r>
              <a:rPr lang="en-GB">
                <a:latin typeface="FoundrySterling-Book" pitchFamily="2" charset="0"/>
              </a:rPr>
              <a:t>Principles for writing a Narrative CV</a:t>
            </a:r>
          </a:p>
        </p:txBody>
      </p:sp>
      <p:sp>
        <p:nvSpPr>
          <p:cNvPr id="4" name="TextBox 3">
            <a:extLst>
              <a:ext uri="{FF2B5EF4-FFF2-40B4-BE49-F238E27FC236}">
                <a16:creationId xmlns:a16="http://schemas.microsoft.com/office/drawing/2014/main" id="{485FCD33-0D41-4933-8680-90302E564471}"/>
              </a:ext>
            </a:extLst>
          </p:cNvPr>
          <p:cNvSpPr txBox="1"/>
          <p:nvPr/>
        </p:nvSpPr>
        <p:spPr>
          <a:xfrm>
            <a:off x="2272061" y="4882989"/>
            <a:ext cx="7647878" cy="1323439"/>
          </a:xfrm>
          <a:prstGeom prst="rect">
            <a:avLst/>
          </a:prstGeom>
          <a:solidFill>
            <a:schemeClr val="accent2">
              <a:lumMod val="40000"/>
              <a:lumOff val="60000"/>
            </a:schemeClr>
          </a:solidFill>
        </p:spPr>
        <p:txBody>
          <a:bodyPr wrap="square" rtlCol="0">
            <a:spAutoFit/>
          </a:bodyPr>
          <a:lstStyle/>
          <a:p>
            <a:r>
              <a:rPr lang="en-GB" sz="2000" b="1">
                <a:latin typeface="FOUNDRYSTERLING-BOOK" pitchFamily="2" charset="0"/>
              </a:rPr>
              <a:t>Early career?</a:t>
            </a:r>
          </a:p>
          <a:p>
            <a:pPr marL="285750" indent="-285750">
              <a:buFont typeface="Arial" panose="020B0604020202020204" pitchFamily="34" charset="0"/>
              <a:buChar char="•"/>
            </a:pPr>
            <a:r>
              <a:rPr lang="en-GB" sz="2000">
                <a:latin typeface="FoundrySterling-Book" pitchFamily="2" charset="0"/>
              </a:rPr>
              <a:t>Don’t worry!</a:t>
            </a:r>
          </a:p>
          <a:p>
            <a:pPr marL="285750" indent="-285750">
              <a:buFont typeface="Arial" panose="020B0604020202020204" pitchFamily="34" charset="0"/>
              <a:buChar char="•"/>
            </a:pPr>
            <a:r>
              <a:rPr lang="en-GB" sz="2000">
                <a:latin typeface="FoundrySterling-Book" pitchFamily="2" charset="0"/>
              </a:rPr>
              <a:t>Assessors will look at the CV as a whole and consider career stage</a:t>
            </a:r>
          </a:p>
          <a:p>
            <a:pPr marL="285750" indent="-285750">
              <a:buFont typeface="Arial" panose="020B0604020202020204" pitchFamily="34" charset="0"/>
              <a:buChar char="•"/>
            </a:pPr>
            <a:r>
              <a:rPr lang="en-GB" sz="2000">
                <a:latin typeface="FoundrySterling-Book" pitchFamily="2" charset="0"/>
              </a:rPr>
              <a:t>Try to have something in every section, but don’t worry if you can’t</a:t>
            </a:r>
          </a:p>
        </p:txBody>
      </p:sp>
      <p:pic>
        <p:nvPicPr>
          <p:cNvPr id="17" name="Content Placeholder 16" descr="A screenshot of a computer&#10;&#10;Description automatically generated">
            <a:extLst>
              <a:ext uri="{FF2B5EF4-FFF2-40B4-BE49-F238E27FC236}">
                <a16:creationId xmlns:a16="http://schemas.microsoft.com/office/drawing/2014/main" id="{25BD1700-481B-727B-B2F6-C8A678080E51}"/>
              </a:ext>
            </a:extLst>
          </p:cNvPr>
          <p:cNvPicPr>
            <a:picLocks noGrp="1" noChangeAspect="1"/>
          </p:cNvPicPr>
          <p:nvPr>
            <p:ph idx="1"/>
          </p:nvPr>
        </p:nvPicPr>
        <p:blipFill>
          <a:blip r:embed="rId3"/>
          <a:stretch>
            <a:fillRect/>
          </a:stretch>
        </p:blipFill>
        <p:spPr>
          <a:xfrm>
            <a:off x="579408" y="1548000"/>
            <a:ext cx="11047562" cy="3224438"/>
          </a:xfrm>
        </p:spPr>
      </p:pic>
    </p:spTree>
    <p:extLst>
      <p:ext uri="{BB962C8B-B14F-4D97-AF65-F5344CB8AC3E}">
        <p14:creationId xmlns:p14="http://schemas.microsoft.com/office/powerpoint/2010/main" val="333370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4B70D-1E40-4D43-98F4-826421FAE623}"/>
              </a:ext>
            </a:extLst>
          </p:cNvPr>
          <p:cNvSpPr>
            <a:spLocks noGrp="1"/>
          </p:cNvSpPr>
          <p:nvPr>
            <p:ph idx="1"/>
          </p:nvPr>
        </p:nvSpPr>
        <p:spPr>
          <a:xfrm>
            <a:off x="592872" y="1725264"/>
            <a:ext cx="6387791" cy="4667250"/>
          </a:xfrm>
        </p:spPr>
        <p:txBody>
          <a:bodyPr>
            <a:normAutofit fontScale="85000" lnSpcReduction="20000"/>
          </a:bodyPr>
          <a:lstStyle/>
          <a:p>
            <a:pPr lvl="0"/>
            <a:r>
              <a:rPr lang="en-GB" b="1"/>
              <a:t>Your outputs</a:t>
            </a:r>
            <a:r>
              <a:rPr lang="en-GB"/>
              <a:t>, e.g.:</a:t>
            </a:r>
          </a:p>
          <a:p>
            <a:pPr lvl="1" fontAlgn="base"/>
            <a:r>
              <a:rPr lang="en-GB"/>
              <a:t>Research publications (may include thesis)</a:t>
            </a:r>
          </a:p>
          <a:p>
            <a:pPr lvl="1" fontAlgn="base"/>
            <a:r>
              <a:rPr lang="en-GB"/>
              <a:t>Policy publications, conference publications</a:t>
            </a:r>
          </a:p>
          <a:p>
            <a:pPr lvl="1" fontAlgn="base"/>
            <a:r>
              <a:rPr lang="en-GB"/>
              <a:t>Data sets, software, code, protocols, materials</a:t>
            </a:r>
          </a:p>
          <a:p>
            <a:pPr lvl="1" fontAlgn="base"/>
            <a:r>
              <a:rPr lang="en-GB"/>
              <a:t>Products (e.g. commercial, entrepreneurial, industrial, educational) </a:t>
            </a:r>
          </a:p>
          <a:p>
            <a:pPr lvl="1" fontAlgn="base"/>
            <a:r>
              <a:rPr lang="en-GB"/>
              <a:t>Evidence synthesis </a:t>
            </a:r>
          </a:p>
          <a:p>
            <a:pPr lvl="1" fontAlgn="base"/>
            <a:r>
              <a:rPr lang="en-GB"/>
              <a:t>Patents, designs </a:t>
            </a:r>
          </a:p>
          <a:p>
            <a:pPr lvl="1" fontAlgn="base"/>
            <a:r>
              <a:rPr lang="en-GB"/>
              <a:t>Artefacts</a:t>
            </a:r>
          </a:p>
          <a:p>
            <a:pPr lvl="1" fontAlgn="base"/>
            <a:r>
              <a:rPr lang="en-GB"/>
              <a:t>Exhibitions, audio or visual media </a:t>
            </a:r>
          </a:p>
          <a:p>
            <a:pPr lvl="0" fontAlgn="base"/>
            <a:r>
              <a:rPr lang="en-GB"/>
              <a:t>Development of</a:t>
            </a:r>
            <a:r>
              <a:rPr lang="en-GB" b="1"/>
              <a:t> methods, tools</a:t>
            </a:r>
            <a:r>
              <a:rPr lang="en-GB"/>
              <a:t> </a:t>
            </a:r>
            <a:r>
              <a:rPr lang="en-GB" b="1"/>
              <a:t>or resources</a:t>
            </a:r>
            <a:endParaRPr lang="en-GB"/>
          </a:p>
          <a:p>
            <a:pPr lvl="0" fontAlgn="base"/>
            <a:r>
              <a:rPr lang="en-GB"/>
              <a:t>Generation of</a:t>
            </a:r>
            <a:r>
              <a:rPr lang="en-GB" b="1"/>
              <a:t> new ideas and hypotheses</a:t>
            </a:r>
            <a:r>
              <a:rPr lang="en-GB"/>
              <a:t> </a:t>
            </a:r>
            <a:endParaRPr lang="en-GB" b="1"/>
          </a:p>
          <a:p>
            <a:pPr lvl="0" fontAlgn="base"/>
            <a:r>
              <a:rPr lang="en-GB" b="1"/>
              <a:t>Funding </a:t>
            </a:r>
          </a:p>
          <a:p>
            <a:pPr lvl="0" fontAlgn="base"/>
            <a:r>
              <a:rPr lang="en-GB" b="1"/>
              <a:t>Awards</a:t>
            </a:r>
            <a:r>
              <a:rPr lang="en-GB"/>
              <a:t> you have received or other forms of peer recognition, such as invited talks.</a:t>
            </a:r>
          </a:p>
        </p:txBody>
      </p:sp>
      <p:sp>
        <p:nvSpPr>
          <p:cNvPr id="4" name="Title 1">
            <a:extLst>
              <a:ext uri="{FF2B5EF4-FFF2-40B4-BE49-F238E27FC236}">
                <a16:creationId xmlns:a16="http://schemas.microsoft.com/office/drawing/2014/main" id="{9982435D-B4EF-42B2-9C1D-A0B66685871A}"/>
              </a:ext>
            </a:extLst>
          </p:cNvPr>
          <p:cNvSpPr>
            <a:spLocks noGrp="1"/>
          </p:cNvSpPr>
          <p:nvPr>
            <p:ph type="title"/>
          </p:nvPr>
        </p:nvSpPr>
        <p:spPr>
          <a:xfrm>
            <a:off x="134744" y="231310"/>
            <a:ext cx="11922512" cy="1325563"/>
          </a:xfrm>
        </p:spPr>
        <p:txBody>
          <a:bodyPr>
            <a:normAutofit/>
          </a:bodyPr>
          <a:lstStyle/>
          <a:p>
            <a:r>
              <a:rPr lang="en-GB" sz="4000">
                <a:latin typeface="FoundrySterling-Book"/>
              </a:rPr>
              <a:t>Module 1: generation of new ideas, tools, methodologies or knowledge </a:t>
            </a:r>
          </a:p>
        </p:txBody>
      </p:sp>
      <p:sp>
        <p:nvSpPr>
          <p:cNvPr id="7" name="TextBox 6">
            <a:extLst>
              <a:ext uri="{FF2B5EF4-FFF2-40B4-BE49-F238E27FC236}">
                <a16:creationId xmlns:a16="http://schemas.microsoft.com/office/drawing/2014/main" id="{6FE7336E-56BD-4AB6-8C6C-23F60334E3A5}"/>
              </a:ext>
            </a:extLst>
          </p:cNvPr>
          <p:cNvSpPr txBox="1"/>
          <p:nvPr/>
        </p:nvSpPr>
        <p:spPr>
          <a:xfrm>
            <a:off x="7171262" y="1858286"/>
            <a:ext cx="4546909" cy="4401205"/>
          </a:xfrm>
          <a:prstGeom prst="rect">
            <a:avLst/>
          </a:prstGeom>
          <a:solidFill>
            <a:schemeClr val="accent2">
              <a:lumMod val="40000"/>
              <a:lumOff val="60000"/>
            </a:schemeClr>
          </a:solidFill>
        </p:spPr>
        <p:txBody>
          <a:bodyPr wrap="square" lIns="91440" tIns="45720" rIns="91440" bIns="45720" rtlCol="0" anchor="t">
            <a:spAutoFit/>
          </a:bodyPr>
          <a:lstStyle/>
          <a:p>
            <a:r>
              <a:rPr lang="en-GB" sz="2000" b="1">
                <a:latin typeface="FOUNDRYSTERLING-BOOK" pitchFamily="2" charset="0"/>
              </a:rPr>
              <a:t>Save space</a:t>
            </a:r>
          </a:p>
          <a:p>
            <a:pPr marL="285750" indent="-285750">
              <a:buFont typeface="Arial" panose="020B0604020202020204" pitchFamily="34" charset="0"/>
              <a:buChar char="•"/>
            </a:pPr>
            <a:r>
              <a:rPr lang="en-GB" sz="2000">
                <a:latin typeface="FoundrySterling-Book" pitchFamily="2" charset="0"/>
              </a:rPr>
              <a:t>Use digital object identifiers (DOIs) </a:t>
            </a:r>
            <a:endParaRPr lang="en-GB" sz="2000">
              <a:latin typeface="FoundrySterling-Book" pitchFamily="2" charset="0"/>
              <a:cs typeface="Calibri"/>
            </a:endParaRPr>
          </a:p>
          <a:p>
            <a:pPr marL="285750" indent="-285750">
              <a:buFont typeface="Arial" panose="020B0604020202020204" pitchFamily="34" charset="0"/>
              <a:buChar char="•"/>
            </a:pPr>
            <a:endParaRPr lang="en-GB" sz="2000">
              <a:latin typeface="FoundrySterling-Book" pitchFamily="2" charset="0"/>
            </a:endParaRPr>
          </a:p>
          <a:p>
            <a:r>
              <a:rPr lang="en-GB" sz="2000" b="1">
                <a:latin typeface="FOUNDRYSTERLING-BOOK" pitchFamily="2" charset="0"/>
              </a:rPr>
              <a:t>Remember to describe</a:t>
            </a:r>
            <a:endParaRPr lang="en-GB" sz="2000" b="1">
              <a:latin typeface="FOUNDRYSTERLING-BOOK" pitchFamily="2" charset="0"/>
              <a:cs typeface="Calibri"/>
            </a:endParaRPr>
          </a:p>
          <a:p>
            <a:pPr marL="342900" indent="-342900">
              <a:buFont typeface="Arial" panose="020B0604020202020204" pitchFamily="34" charset="0"/>
              <a:buChar char="•"/>
            </a:pPr>
            <a:r>
              <a:rPr lang="en-GB" sz="2000">
                <a:latin typeface="FoundrySterling-Book" pitchFamily="2" charset="0"/>
              </a:rPr>
              <a:t>Your specific contributions to each output (e.g. </a:t>
            </a:r>
            <a:r>
              <a:rPr lang="en-GB" sz="2000" u="sng">
                <a:latin typeface="FoundrySterling-Book" pitchFamily="2" charset="0"/>
                <a:hlinkClick r:id="rId3"/>
              </a:rPr>
              <a:t>CRediT</a:t>
            </a:r>
            <a:r>
              <a:rPr lang="en-GB" sz="2000" u="sng">
                <a:latin typeface="FoundrySterling-Book" pitchFamily="2" charset="0"/>
              </a:rPr>
              <a:t>)</a:t>
            </a:r>
            <a:endParaRPr lang="en-GB" sz="2000" u="sng">
              <a:latin typeface="FoundrySterling-Book" pitchFamily="2" charset="0"/>
              <a:cs typeface="Calibri"/>
            </a:endParaRPr>
          </a:p>
          <a:p>
            <a:pPr marL="342900" indent="-342900">
              <a:buFont typeface="Arial" panose="020B0604020202020204" pitchFamily="34" charset="0"/>
              <a:buChar char="•"/>
            </a:pPr>
            <a:r>
              <a:rPr lang="en-GB" sz="2000">
                <a:latin typeface="FoundrySterling-Book" pitchFamily="2" charset="0"/>
                <a:cs typeface="Calibri" panose="020F0502020204030204"/>
              </a:rPr>
              <a:t>How your involvement in an output came about</a:t>
            </a:r>
          </a:p>
          <a:p>
            <a:pPr marL="342900" indent="-342900">
              <a:buFont typeface="Arial" panose="020B0604020202020204" pitchFamily="34" charset="0"/>
              <a:buChar char="•"/>
            </a:pPr>
            <a:endParaRPr lang="en-GB" sz="2000" u="sng">
              <a:latin typeface="FoundrySterling-Book" pitchFamily="2" charset="0"/>
            </a:endParaRPr>
          </a:p>
          <a:p>
            <a:r>
              <a:rPr lang="en-GB" sz="2000" b="1">
                <a:latin typeface="FOUNDRYSTERLING-BOOK" pitchFamily="2" charset="0"/>
              </a:rPr>
              <a:t>Avoid</a:t>
            </a:r>
            <a:endParaRPr lang="en-GB">
              <a:latin typeface="FoundrySterling-Book" pitchFamily="2" charset="0"/>
            </a:endParaRPr>
          </a:p>
          <a:p>
            <a:pPr marL="342900" indent="-342900">
              <a:buFont typeface="Arial" panose="020B0604020202020204" pitchFamily="34" charset="0"/>
              <a:buChar char="•"/>
            </a:pPr>
            <a:r>
              <a:rPr lang="en-GB" sz="2000">
                <a:latin typeface="FoundrySterling-Book" pitchFamily="2" charset="0"/>
              </a:rPr>
              <a:t>Uninformative metrics e.g. productivity or journal-based metrics (e.g. impact factors), when describing the quality of your track record</a:t>
            </a:r>
            <a:endParaRPr lang="en-GB" sz="2000">
              <a:latin typeface="FoundrySterling-Book" pitchFamily="2" charset="0"/>
              <a:cs typeface="Calibri"/>
            </a:endParaRPr>
          </a:p>
        </p:txBody>
      </p:sp>
    </p:spTree>
    <p:extLst>
      <p:ext uri="{BB962C8B-B14F-4D97-AF65-F5344CB8AC3E}">
        <p14:creationId xmlns:p14="http://schemas.microsoft.com/office/powerpoint/2010/main" val="2090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FED1-6E84-FC47-B74D-E591C94318C9}"/>
              </a:ext>
            </a:extLst>
          </p:cNvPr>
          <p:cNvSpPr>
            <a:spLocks noGrp="1"/>
          </p:cNvSpPr>
          <p:nvPr>
            <p:ph type="title"/>
          </p:nvPr>
        </p:nvSpPr>
        <p:spPr/>
        <p:txBody>
          <a:bodyPr/>
          <a:lstStyle/>
          <a:p>
            <a:r>
              <a:rPr lang="en-US"/>
              <a:t>Evidence, not lists</a:t>
            </a:r>
          </a:p>
        </p:txBody>
      </p:sp>
      <p:sp>
        <p:nvSpPr>
          <p:cNvPr id="3" name="Content Placeholder 2">
            <a:extLst>
              <a:ext uri="{FF2B5EF4-FFF2-40B4-BE49-F238E27FC236}">
                <a16:creationId xmlns:a16="http://schemas.microsoft.com/office/drawing/2014/main" id="{CB08DFB3-9F8A-ED45-9D2F-2D98857FC6CA}"/>
              </a:ext>
            </a:extLst>
          </p:cNvPr>
          <p:cNvSpPr>
            <a:spLocks noGrp="1"/>
          </p:cNvSpPr>
          <p:nvPr>
            <p:ph idx="1"/>
          </p:nvPr>
        </p:nvSpPr>
        <p:spPr/>
        <p:txBody>
          <a:bodyPr>
            <a:normAutofit/>
          </a:bodyPr>
          <a:lstStyle/>
          <a:p>
            <a:pPr marL="0" indent="0">
              <a:buNone/>
            </a:pPr>
            <a:r>
              <a:rPr lang="en-US" sz="2400">
                <a:latin typeface="FoundrySterling-Book" pitchFamily="2" charset="0"/>
              </a:rPr>
              <a:t>“Since 2015, I have published 6 </a:t>
            </a:r>
            <a:r>
              <a:rPr lang="en-US" sz="2400"/>
              <a:t>first-author </a:t>
            </a:r>
            <a:r>
              <a:rPr lang="en-US" sz="2400">
                <a:latin typeface="FoundrySterling-Book" pitchFamily="2" charset="0"/>
              </a:rPr>
              <a:t>articles, mainly</a:t>
            </a:r>
            <a:r>
              <a:rPr lang="en-US" sz="2400"/>
              <a:t> </a:t>
            </a:r>
            <a:r>
              <a:rPr lang="en-US" sz="2400">
                <a:latin typeface="FoundrySterling-Book" pitchFamily="2" charset="0"/>
              </a:rPr>
              <a:t>in high-impact journals.”</a:t>
            </a:r>
            <a:endParaRPr lang="en-US">
              <a:latin typeface="FoundrySterling-Book" pitchFamily="2" charset="0"/>
            </a:endParaRPr>
          </a:p>
          <a:p>
            <a:pPr marL="0" indent="0" algn="ctr">
              <a:buNone/>
            </a:pPr>
            <a:r>
              <a:rPr lang="en-US" i="1">
                <a:latin typeface="FoundrySterling-Book" pitchFamily="2" charset="0"/>
              </a:rPr>
              <a:t>vs </a:t>
            </a:r>
            <a:endParaRPr lang="en-US">
              <a:latin typeface="FoundrySterling-Book" pitchFamily="2" charset="0"/>
            </a:endParaRPr>
          </a:p>
          <a:p>
            <a:pPr marL="0" indent="0">
              <a:buNone/>
            </a:pPr>
            <a:r>
              <a:rPr lang="en-GB" sz="2400" b="0" i="0">
                <a:solidFill>
                  <a:srgbClr val="000000"/>
                </a:solidFill>
                <a:effectLst/>
                <a:latin typeface="FoundrySterling-Book" pitchFamily="2" charset="0"/>
              </a:rPr>
              <a:t>“My research has contributed to a revised understanding of [phenomenon / observation A] through an in-depth an︎alysis of the effects of [B &amp; C] on health outcomes. The work is reported </a:t>
            </a:r>
            <a:r>
              <a:rPr lang="en-GB" sz="2400">
                <a:solidFill>
                  <a:srgbClr val="000000"/>
                </a:solidFill>
              </a:rPr>
              <a:t>in the pre-registered and openly accessible output [D;</a:t>
            </a:r>
            <a:r>
              <a:rPr lang="en-GB" sz="2400" b="0" i="0">
                <a:solidFill>
                  <a:srgbClr val="000000"/>
                </a:solidFill>
                <a:effectLst/>
                <a:latin typeface="FoundrySterling-Book" pitchFamily="2" charset="0"/>
              </a:rPr>
              <a:t> doi</a:t>
            </a:r>
            <a:r>
              <a:rPr lang="en-GB" sz="2400">
                <a:solidFill>
                  <a:srgbClr val="000000"/>
                </a:solidFill>
              </a:rPr>
              <a:t>]"</a:t>
            </a:r>
            <a:endParaRPr lang="en-US" sz="3600">
              <a:latin typeface="FoundrySterling-Book" pitchFamily="2" charset="0"/>
            </a:endParaRPr>
          </a:p>
        </p:txBody>
      </p:sp>
      <p:pic>
        <p:nvPicPr>
          <p:cNvPr id="5" name="Picture 4">
            <a:extLst>
              <a:ext uri="{FF2B5EF4-FFF2-40B4-BE49-F238E27FC236}">
                <a16:creationId xmlns:a16="http://schemas.microsoft.com/office/drawing/2014/main" id="{E747A520-5E20-4799-BAF4-6D23A639C4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13520" y="4448070"/>
            <a:ext cx="2435860" cy="1939135"/>
          </a:xfrm>
          <a:prstGeom prst="rect">
            <a:avLst/>
          </a:prstGeom>
        </p:spPr>
      </p:pic>
      <p:sp>
        <p:nvSpPr>
          <p:cNvPr id="6" name="TextBox 5">
            <a:extLst>
              <a:ext uri="{FF2B5EF4-FFF2-40B4-BE49-F238E27FC236}">
                <a16:creationId xmlns:a16="http://schemas.microsoft.com/office/drawing/2014/main" id="{2585BD40-8257-4F66-9EA7-6498AAA754CF}"/>
              </a:ext>
            </a:extLst>
          </p:cNvPr>
          <p:cNvSpPr txBox="1"/>
          <p:nvPr/>
        </p:nvSpPr>
        <p:spPr>
          <a:xfrm>
            <a:off x="8811260" y="6492875"/>
            <a:ext cx="3380740" cy="230832"/>
          </a:xfrm>
          <a:prstGeom prst="rect">
            <a:avLst/>
          </a:prstGeom>
          <a:noFill/>
        </p:spPr>
        <p:txBody>
          <a:bodyPr wrap="square" rtlCol="0">
            <a:spAutoFit/>
          </a:bodyPr>
          <a:lstStyle/>
          <a:p>
            <a:r>
              <a:rPr lang="en-GB" sz="900">
                <a:hlinkClick r:id="rId4" tooltip="http://lans-soapbox.com/2012/06/10/a-comprehensive-guide-to-story-writing/sum-up/"/>
              </a:rPr>
              <a:t>This Photo</a:t>
            </a:r>
            <a:r>
              <a:rPr lang="en-GB" sz="900"/>
              <a:t> by Unknown Author is licensed under </a:t>
            </a:r>
            <a:r>
              <a:rPr lang="en-GB" sz="900">
                <a:hlinkClick r:id="rId5" tooltip="https://creativecommons.org/licenses/by-nc-sa/3.0/"/>
              </a:rPr>
              <a:t>CC BY-SA-NC</a:t>
            </a:r>
            <a:endParaRPr lang="en-GB" sz="900"/>
          </a:p>
        </p:txBody>
      </p:sp>
    </p:spTree>
    <p:extLst>
      <p:ext uri="{BB962C8B-B14F-4D97-AF65-F5344CB8AC3E}">
        <p14:creationId xmlns:p14="http://schemas.microsoft.com/office/powerpoint/2010/main" val="276112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4B70D-1E40-4D43-98F4-826421FAE623}"/>
              </a:ext>
            </a:extLst>
          </p:cNvPr>
          <p:cNvSpPr>
            <a:spLocks noGrp="1"/>
          </p:cNvSpPr>
          <p:nvPr>
            <p:ph idx="1"/>
          </p:nvPr>
        </p:nvSpPr>
        <p:spPr>
          <a:xfrm>
            <a:off x="447906" y="1725264"/>
            <a:ext cx="6465850" cy="5132736"/>
          </a:xfrm>
        </p:spPr>
        <p:txBody>
          <a:bodyPr>
            <a:normAutofit fontScale="77500" lnSpcReduction="20000"/>
          </a:bodyPr>
          <a:lstStyle/>
          <a:p>
            <a:pPr lvl="0">
              <a:lnSpc>
                <a:spcPct val="110000"/>
              </a:lnSpc>
            </a:pPr>
            <a:r>
              <a:rPr lang="en-GB" b="1"/>
              <a:t>Supervision</a:t>
            </a:r>
            <a:r>
              <a:rPr lang="en-GB"/>
              <a:t> or mentoring</a:t>
            </a:r>
          </a:p>
          <a:p>
            <a:pPr lvl="0">
              <a:lnSpc>
                <a:spcPct val="110000"/>
              </a:lnSpc>
            </a:pPr>
            <a:r>
              <a:rPr lang="en-GB"/>
              <a:t>Project </a:t>
            </a:r>
            <a:r>
              <a:rPr lang="en-GB" b="1"/>
              <a:t>management</a:t>
            </a:r>
            <a:r>
              <a:rPr lang="en-GB"/>
              <a:t> or line management, critical to the success of a team or team members.</a:t>
            </a:r>
          </a:p>
          <a:p>
            <a:pPr lvl="0">
              <a:lnSpc>
                <a:spcPct val="110000"/>
              </a:lnSpc>
            </a:pPr>
            <a:r>
              <a:rPr lang="en-GB"/>
              <a:t>Strategic</a:t>
            </a:r>
            <a:r>
              <a:rPr lang="en-GB" b="1"/>
              <a:t> leadership</a:t>
            </a:r>
            <a:r>
              <a:rPr lang="en-GB"/>
              <a:t> shaping the direction of a team, organisation, company or institution.</a:t>
            </a:r>
          </a:p>
          <a:p>
            <a:pPr lvl="0">
              <a:lnSpc>
                <a:spcPct val="110000"/>
              </a:lnSpc>
            </a:pPr>
            <a:r>
              <a:rPr lang="en-GB"/>
              <a:t>Formal </a:t>
            </a:r>
            <a:r>
              <a:rPr lang="en-GB" b="1"/>
              <a:t>teaching</a:t>
            </a:r>
            <a:r>
              <a:rPr lang="en-GB"/>
              <a:t> could be included if it focused on the development of others and is relevant to your application.</a:t>
            </a:r>
          </a:p>
          <a:p>
            <a:pPr lvl="0">
              <a:lnSpc>
                <a:spcPct val="110000"/>
              </a:lnSpc>
            </a:pPr>
            <a:r>
              <a:rPr lang="en-GB"/>
              <a:t>Establishing or driving </a:t>
            </a:r>
            <a:r>
              <a:rPr lang="en-GB" b="1"/>
              <a:t>collaborations or networks</a:t>
            </a:r>
            <a:r>
              <a:rPr lang="en-GB"/>
              <a:t>; contribution to </a:t>
            </a:r>
            <a:r>
              <a:rPr lang="en-GB" b="1"/>
              <a:t>team-working</a:t>
            </a:r>
            <a:r>
              <a:rPr lang="en-GB"/>
              <a:t>. </a:t>
            </a:r>
          </a:p>
          <a:p>
            <a:pPr lvl="0">
              <a:lnSpc>
                <a:spcPct val="110000"/>
              </a:lnSpc>
            </a:pPr>
            <a:r>
              <a:rPr lang="en-GB"/>
              <a:t>Provision of </a:t>
            </a:r>
            <a:r>
              <a:rPr lang="en-GB" b="1"/>
              <a:t>development opportunities</a:t>
            </a:r>
            <a:r>
              <a:rPr lang="en-GB"/>
              <a:t> including training, events, rewards, or recruitment strategies.</a:t>
            </a:r>
          </a:p>
        </p:txBody>
      </p:sp>
      <p:sp>
        <p:nvSpPr>
          <p:cNvPr id="4" name="Title 1">
            <a:extLst>
              <a:ext uri="{FF2B5EF4-FFF2-40B4-BE49-F238E27FC236}">
                <a16:creationId xmlns:a16="http://schemas.microsoft.com/office/drawing/2014/main" id="{9982435D-B4EF-42B2-9C1D-A0B66685871A}"/>
              </a:ext>
            </a:extLst>
          </p:cNvPr>
          <p:cNvSpPr>
            <a:spLocks noGrp="1"/>
          </p:cNvSpPr>
          <p:nvPr>
            <p:ph type="title"/>
          </p:nvPr>
        </p:nvSpPr>
        <p:spPr>
          <a:xfrm>
            <a:off x="134744" y="231310"/>
            <a:ext cx="11922512" cy="1325563"/>
          </a:xfrm>
        </p:spPr>
        <p:txBody>
          <a:bodyPr>
            <a:normAutofit/>
          </a:bodyPr>
          <a:lstStyle/>
          <a:p>
            <a:r>
              <a:rPr lang="en-GB" sz="4000">
                <a:latin typeface="FoundrySterling-Book"/>
              </a:rPr>
              <a:t>Module 2: development of others and maintenance of effective working relationships</a:t>
            </a:r>
          </a:p>
        </p:txBody>
      </p:sp>
      <p:sp>
        <p:nvSpPr>
          <p:cNvPr id="6" name="TextBox 5">
            <a:extLst>
              <a:ext uri="{FF2B5EF4-FFF2-40B4-BE49-F238E27FC236}">
                <a16:creationId xmlns:a16="http://schemas.microsoft.com/office/drawing/2014/main" id="{22790F19-79DB-4036-87F1-282835424DCA}"/>
              </a:ext>
            </a:extLst>
          </p:cNvPr>
          <p:cNvSpPr txBox="1"/>
          <p:nvPr/>
        </p:nvSpPr>
        <p:spPr>
          <a:xfrm>
            <a:off x="7374316" y="1932693"/>
            <a:ext cx="4546909" cy="3170099"/>
          </a:xfrm>
          <a:prstGeom prst="rect">
            <a:avLst/>
          </a:prstGeom>
          <a:solidFill>
            <a:schemeClr val="accent2">
              <a:lumMod val="40000"/>
              <a:lumOff val="60000"/>
            </a:schemeClr>
          </a:solidFill>
        </p:spPr>
        <p:txBody>
          <a:bodyPr wrap="square" lIns="91440" tIns="45720" rIns="91440" bIns="45720" rtlCol="0" anchor="t">
            <a:spAutoFit/>
          </a:bodyPr>
          <a:lstStyle/>
          <a:p>
            <a:r>
              <a:rPr lang="en-GB" sz="2000" b="1">
                <a:latin typeface="FOUNDRYSTERLING-BOOK" pitchFamily="2" charset="0"/>
              </a:rPr>
              <a:t>Early career?</a:t>
            </a:r>
          </a:p>
          <a:p>
            <a:pPr marL="285750" indent="-285750">
              <a:buFont typeface="Arial" panose="020B0604020202020204" pitchFamily="34" charset="0"/>
              <a:buChar char="•"/>
            </a:pPr>
            <a:r>
              <a:rPr lang="en-GB" sz="2000">
                <a:latin typeface="FoundrySterling-Book" pitchFamily="2" charset="0"/>
              </a:rPr>
              <a:t>Even if you didn’t have a leadership role, how did you contribute to the success of a team or the development of others?</a:t>
            </a:r>
            <a:endParaRPr lang="en-GB" sz="2000">
              <a:latin typeface="FoundrySterling-Book" pitchFamily="2" charset="0"/>
              <a:cs typeface="Calibri"/>
            </a:endParaRPr>
          </a:p>
          <a:p>
            <a:endParaRPr lang="en-GB" sz="2000" b="1">
              <a:latin typeface="FOUNDRYSTERLING-BOOK" pitchFamily="2" charset="0"/>
            </a:endParaRPr>
          </a:p>
          <a:p>
            <a:r>
              <a:rPr lang="en-GB" sz="2000" b="1">
                <a:latin typeface="FOUNDRYSTERLING-BOOK" pitchFamily="2" charset="0"/>
              </a:rPr>
              <a:t>Supervision or mentoring</a:t>
            </a:r>
            <a:endParaRPr lang="en-GB" sz="2000" b="1">
              <a:latin typeface="FOUNDRYSTERLING-BOOK" pitchFamily="2" charset="0"/>
              <a:cs typeface="Calibri"/>
            </a:endParaRPr>
          </a:p>
          <a:p>
            <a:pPr marL="342900" indent="-342900">
              <a:buFont typeface="Arial" panose="020B0604020202020204" pitchFamily="34" charset="0"/>
              <a:buChar char="•"/>
            </a:pPr>
            <a:r>
              <a:rPr lang="en-GB" sz="2000">
                <a:latin typeface="FoundrySterling-Book" pitchFamily="2" charset="0"/>
              </a:rPr>
              <a:t>Go beyond a number, e.g. how did you help people to develop and what did they go on to achieve?</a:t>
            </a:r>
            <a:endParaRPr lang="en-GB" sz="2000" b="1">
              <a:latin typeface="FOUNDRYSTERLING-BOOK" pitchFamily="2" charset="0"/>
            </a:endParaRPr>
          </a:p>
        </p:txBody>
      </p:sp>
    </p:spTree>
    <p:extLst>
      <p:ext uri="{BB962C8B-B14F-4D97-AF65-F5344CB8AC3E}">
        <p14:creationId xmlns:p14="http://schemas.microsoft.com/office/powerpoint/2010/main" val="423648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4B70D-1E40-4D43-98F4-826421FAE623}"/>
              </a:ext>
            </a:extLst>
          </p:cNvPr>
          <p:cNvSpPr>
            <a:spLocks noGrp="1"/>
          </p:cNvSpPr>
          <p:nvPr>
            <p:ph idx="1"/>
          </p:nvPr>
        </p:nvSpPr>
        <p:spPr>
          <a:xfrm>
            <a:off x="403301" y="1493953"/>
            <a:ext cx="6644270" cy="5241383"/>
          </a:xfrm>
        </p:spPr>
        <p:txBody>
          <a:bodyPr>
            <a:normAutofit fontScale="70000" lnSpcReduction="20000"/>
          </a:bodyPr>
          <a:lstStyle/>
          <a:p>
            <a:pPr lvl="0">
              <a:lnSpc>
                <a:spcPct val="110000"/>
              </a:lnSpc>
            </a:pPr>
            <a:r>
              <a:rPr lang="en-GB"/>
              <a:t>Activities across </a:t>
            </a:r>
            <a:r>
              <a:rPr lang="en-GB" b="1"/>
              <a:t>disciplines, institutions, and/or countries</a:t>
            </a:r>
            <a:endParaRPr lang="en-GB"/>
          </a:p>
          <a:p>
            <a:pPr lvl="0">
              <a:lnSpc>
                <a:spcPct val="110000"/>
              </a:lnSpc>
            </a:pPr>
            <a:r>
              <a:rPr lang="en-GB"/>
              <a:t>Editing and </a:t>
            </a:r>
            <a:r>
              <a:rPr lang="en-GB" b="1"/>
              <a:t>reviewing</a:t>
            </a:r>
            <a:r>
              <a:rPr lang="en-GB"/>
              <a:t> </a:t>
            </a:r>
          </a:p>
          <a:p>
            <a:pPr lvl="0">
              <a:lnSpc>
                <a:spcPct val="110000"/>
              </a:lnSpc>
            </a:pPr>
            <a:r>
              <a:rPr lang="en-GB" b="1"/>
              <a:t>Committee</a:t>
            </a:r>
            <a:r>
              <a:rPr lang="en-GB"/>
              <a:t> work within your organisation and beyond</a:t>
            </a:r>
          </a:p>
          <a:p>
            <a:pPr lvl="0">
              <a:lnSpc>
                <a:spcPct val="110000"/>
              </a:lnSpc>
            </a:pPr>
            <a:r>
              <a:rPr lang="en-GB"/>
              <a:t>Positions of </a:t>
            </a:r>
            <a:r>
              <a:rPr lang="en-GB" b="1"/>
              <a:t>responsibility</a:t>
            </a:r>
            <a:endParaRPr lang="en-GB"/>
          </a:p>
          <a:p>
            <a:pPr lvl="0">
              <a:lnSpc>
                <a:spcPct val="110000"/>
              </a:lnSpc>
            </a:pPr>
            <a:r>
              <a:rPr lang="en-GB"/>
              <a:t>Activities that have contributed to the improvement of </a:t>
            </a:r>
            <a:r>
              <a:rPr lang="en-GB" b="1"/>
              <a:t>research integrity or cultures</a:t>
            </a:r>
            <a:r>
              <a:rPr lang="en-GB"/>
              <a:t>, including </a:t>
            </a:r>
            <a:r>
              <a:rPr lang="en-GB" b="1"/>
              <a:t>equality, diversity and inclusion</a:t>
            </a:r>
            <a:r>
              <a:rPr lang="en-GB"/>
              <a:t> practices  </a:t>
            </a:r>
          </a:p>
          <a:p>
            <a:pPr lvl="0">
              <a:lnSpc>
                <a:spcPct val="110000"/>
              </a:lnSpc>
            </a:pPr>
            <a:r>
              <a:rPr lang="en-GB"/>
              <a:t>Influencing a </a:t>
            </a:r>
            <a:r>
              <a:rPr lang="en-GB" b="1"/>
              <a:t>research or innovation agenda</a:t>
            </a:r>
            <a:endParaRPr lang="en-GB"/>
          </a:p>
          <a:p>
            <a:pPr lvl="0">
              <a:lnSpc>
                <a:spcPct val="110000"/>
              </a:lnSpc>
            </a:pPr>
            <a:r>
              <a:rPr lang="en-GB"/>
              <a:t>Contributions to </a:t>
            </a:r>
            <a:r>
              <a:rPr lang="en-GB" b="1"/>
              <a:t>professional bodies</a:t>
            </a:r>
            <a:endParaRPr lang="en-GB"/>
          </a:p>
          <a:p>
            <a:pPr lvl="0">
              <a:lnSpc>
                <a:spcPct val="110000"/>
              </a:lnSpc>
            </a:pPr>
            <a:r>
              <a:rPr lang="en-GB"/>
              <a:t>Organisation of </a:t>
            </a:r>
            <a:r>
              <a:rPr lang="en-GB" b="1"/>
              <a:t>community events</a:t>
            </a:r>
            <a:r>
              <a:rPr lang="en-GB"/>
              <a:t>, such as conferences or workshops</a:t>
            </a:r>
          </a:p>
          <a:p>
            <a:pPr lvl="0">
              <a:lnSpc>
                <a:spcPct val="110000"/>
              </a:lnSpc>
            </a:pPr>
            <a:r>
              <a:rPr lang="en-GB"/>
              <a:t>Contributions to </a:t>
            </a:r>
            <a:r>
              <a:rPr lang="en-GB" b="1"/>
              <a:t>open research</a:t>
            </a:r>
            <a:r>
              <a:rPr lang="en-GB"/>
              <a:t>, active sharing of knowledge and skills, community resources</a:t>
            </a:r>
          </a:p>
        </p:txBody>
      </p:sp>
      <p:sp>
        <p:nvSpPr>
          <p:cNvPr id="4" name="Title 1">
            <a:extLst>
              <a:ext uri="{FF2B5EF4-FFF2-40B4-BE49-F238E27FC236}">
                <a16:creationId xmlns:a16="http://schemas.microsoft.com/office/drawing/2014/main" id="{9982435D-B4EF-42B2-9C1D-A0B66685871A}"/>
              </a:ext>
            </a:extLst>
          </p:cNvPr>
          <p:cNvSpPr>
            <a:spLocks noGrp="1"/>
          </p:cNvSpPr>
          <p:nvPr>
            <p:ph type="title"/>
          </p:nvPr>
        </p:nvSpPr>
        <p:spPr>
          <a:xfrm>
            <a:off x="134744" y="231310"/>
            <a:ext cx="11922512" cy="1325563"/>
          </a:xfrm>
        </p:spPr>
        <p:txBody>
          <a:bodyPr>
            <a:normAutofit/>
          </a:bodyPr>
          <a:lstStyle/>
          <a:p>
            <a:r>
              <a:rPr lang="en-GB" sz="4000">
                <a:latin typeface="FoundrySterling-Book"/>
              </a:rPr>
              <a:t>Module 3: wider research and innovation community </a:t>
            </a:r>
          </a:p>
        </p:txBody>
      </p:sp>
      <p:sp>
        <p:nvSpPr>
          <p:cNvPr id="6" name="TextBox 5">
            <a:extLst>
              <a:ext uri="{FF2B5EF4-FFF2-40B4-BE49-F238E27FC236}">
                <a16:creationId xmlns:a16="http://schemas.microsoft.com/office/drawing/2014/main" id="{22790F19-79DB-4036-87F1-282835424DCA}"/>
              </a:ext>
            </a:extLst>
          </p:cNvPr>
          <p:cNvSpPr txBox="1"/>
          <p:nvPr/>
        </p:nvSpPr>
        <p:spPr>
          <a:xfrm>
            <a:off x="7429500" y="2281241"/>
            <a:ext cx="4546909" cy="2554545"/>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noProof="0">
                <a:solidFill>
                  <a:prstClr val="black"/>
                </a:solidFill>
                <a:latin typeface="FOUNDRYSTERLING-BOOK" pitchFamily="2" charset="0"/>
              </a:rPr>
              <a:t>More than a list of roles</a:t>
            </a:r>
          </a:p>
          <a:p>
            <a:pPr marL="285750" lvl="0" indent="-285750">
              <a:buFont typeface="Arial" panose="020B0604020202020204" pitchFamily="34" charset="0"/>
              <a:buChar char="•"/>
            </a:pPr>
            <a:r>
              <a:rPr lang="en-GB" sz="2000">
                <a:latin typeface="FoundrySterling-Book" pitchFamily="2" charset="0"/>
              </a:rPr>
              <a:t>Describe the importance of your contributions to the community and your career</a:t>
            </a:r>
            <a:endParaRPr lang="en-GB" sz="2000" b="1" noProof="0">
              <a:solidFill>
                <a:prstClr val="black"/>
              </a:solidFill>
              <a:latin typeface="FOUNDRYSTERLING-BOO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noProof="0">
                <a:solidFill>
                  <a:prstClr val="black"/>
                </a:solidFill>
                <a:latin typeface="FOUNDRYSTERLING-BOOK"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a:ln>
                  <a:noFill/>
                </a:ln>
                <a:solidFill>
                  <a:prstClr val="black"/>
                </a:solidFill>
                <a:effectLst/>
                <a:uLnTx/>
                <a:uFillTx/>
                <a:latin typeface="FOUNDRYSTERLING-BOOK" pitchFamily="2" charset="0"/>
              </a:rPr>
              <a:t>Module</a:t>
            </a:r>
            <a:r>
              <a:rPr kumimoji="0" lang="en-GB" sz="2000" b="1" i="0" u="none" strike="noStrike" kern="1200" cap="none" spc="0" normalizeH="0">
                <a:ln>
                  <a:noFill/>
                </a:ln>
                <a:solidFill>
                  <a:prstClr val="black"/>
                </a:solidFill>
                <a:effectLst/>
                <a:uLnTx/>
                <a:uFillTx/>
                <a:latin typeface="FOUNDRYSTERLING-BOOK" pitchFamily="2" charset="0"/>
              </a:rPr>
              <a:t> 3 vs Module 4</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aseline="0" noProof="0">
                <a:solidFill>
                  <a:prstClr val="black"/>
                </a:solidFill>
                <a:latin typeface="FoundrySterling-Book" pitchFamily="2" charset="0"/>
              </a:rPr>
              <a:t>Contributions</a:t>
            </a:r>
            <a:r>
              <a:rPr lang="en-GB" sz="2000" noProof="0">
                <a:solidFill>
                  <a:prstClr val="black"/>
                </a:solidFill>
                <a:latin typeface="FoundrySterling-Book" pitchFamily="2" charset="0"/>
              </a:rPr>
              <a:t> to wider society go in module 4</a:t>
            </a:r>
            <a:endParaRPr kumimoji="0" lang="en-GB" sz="2000" b="1" i="0" u="none" strike="noStrike" kern="1200" cap="none" spc="0" normalizeH="0" baseline="0" noProof="0">
              <a:ln>
                <a:noFill/>
              </a:ln>
              <a:solidFill>
                <a:prstClr val="black"/>
              </a:solidFill>
              <a:effectLst/>
              <a:uLnTx/>
              <a:uFillTx/>
              <a:latin typeface="FOUNDRYSTERLING-BOOK" pitchFamily="2" charset="0"/>
            </a:endParaRPr>
          </a:p>
        </p:txBody>
      </p:sp>
    </p:spTree>
    <p:extLst>
      <p:ext uri="{BB962C8B-B14F-4D97-AF65-F5344CB8AC3E}">
        <p14:creationId xmlns:p14="http://schemas.microsoft.com/office/powerpoint/2010/main" val="269411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4B70D-1E40-4D43-98F4-826421FAE623}"/>
              </a:ext>
            </a:extLst>
          </p:cNvPr>
          <p:cNvSpPr>
            <a:spLocks noGrp="1"/>
          </p:cNvSpPr>
          <p:nvPr>
            <p:ph idx="1"/>
          </p:nvPr>
        </p:nvSpPr>
        <p:spPr>
          <a:xfrm>
            <a:off x="414452" y="1630635"/>
            <a:ext cx="6644270" cy="5099628"/>
          </a:xfrm>
        </p:spPr>
        <p:txBody>
          <a:bodyPr vert="horz" lIns="91440" tIns="45720" rIns="91440" bIns="45720" rtlCol="0" anchor="t">
            <a:normAutofit/>
          </a:bodyPr>
          <a:lstStyle/>
          <a:p>
            <a:pPr>
              <a:lnSpc>
                <a:spcPct val="110000"/>
              </a:lnSpc>
            </a:pPr>
            <a:r>
              <a:rPr lang="en-GB" sz="2000">
                <a:latin typeface="FoundrySterling-Book"/>
              </a:rPr>
              <a:t>Actions to ensure that research reaches, influences, and involves </a:t>
            </a:r>
            <a:r>
              <a:rPr lang="en-GB" sz="2000" b="1">
                <a:latin typeface="FoundrySterling-Book"/>
              </a:rPr>
              <a:t>relevant audiences</a:t>
            </a:r>
            <a:r>
              <a:rPr lang="en-GB" sz="2000">
                <a:latin typeface="FoundrySterling-Book"/>
              </a:rPr>
              <a:t>, </a:t>
            </a:r>
            <a:r>
              <a:rPr lang="en-GB" sz="2000" err="1">
                <a:latin typeface="FoundrySterling-Book"/>
              </a:rPr>
              <a:t>eg</a:t>
            </a:r>
            <a:r>
              <a:rPr lang="en-GB" sz="2000">
                <a:latin typeface="FoundrySterling-Book"/>
              </a:rPr>
              <a:t> via:</a:t>
            </a:r>
            <a:endParaRPr lang="en-US" sz="2000"/>
          </a:p>
          <a:p>
            <a:pPr lvl="1">
              <a:lnSpc>
                <a:spcPct val="110000"/>
              </a:lnSpc>
            </a:pPr>
            <a:r>
              <a:rPr lang="en-GB" sz="1800" b="1">
                <a:latin typeface="FoundrySterling-Book"/>
              </a:rPr>
              <a:t>Knowledge exchange</a:t>
            </a:r>
            <a:r>
              <a:rPr lang="en-GB" sz="1800">
                <a:latin typeface="FoundrySterling-Book"/>
              </a:rPr>
              <a:t>, bringing together researchers, users of research and wider groups and communities to exchange ideas, evidence and expertise</a:t>
            </a:r>
            <a:endParaRPr lang="en-GB" sz="1800"/>
          </a:p>
          <a:p>
            <a:pPr lvl="1">
              <a:lnSpc>
                <a:spcPct val="110000"/>
              </a:lnSpc>
            </a:pPr>
            <a:r>
              <a:rPr lang="en-GB" sz="1800" b="1">
                <a:latin typeface="FoundrySterling-Book"/>
              </a:rPr>
              <a:t>Policy</a:t>
            </a:r>
            <a:r>
              <a:rPr lang="en-GB" sz="1800">
                <a:latin typeface="FoundrySterling-Book"/>
              </a:rPr>
              <a:t> engagement and development</a:t>
            </a:r>
            <a:endParaRPr lang="en-GB" sz="1800"/>
          </a:p>
          <a:p>
            <a:pPr lvl="1">
              <a:lnSpc>
                <a:spcPct val="110000"/>
              </a:lnSpc>
            </a:pPr>
            <a:r>
              <a:rPr lang="en-GB" sz="1800" b="1">
                <a:latin typeface="FoundrySterling-Book"/>
              </a:rPr>
              <a:t>Partnerships</a:t>
            </a:r>
            <a:r>
              <a:rPr lang="en-GB" sz="1800">
                <a:latin typeface="FoundrySterling-Book"/>
              </a:rPr>
              <a:t> with business, industry, healthcare, and so forth</a:t>
            </a:r>
            <a:endParaRPr lang="en-GB" sz="1800"/>
          </a:p>
          <a:p>
            <a:pPr lvl="1">
              <a:lnSpc>
                <a:spcPct val="110000"/>
              </a:lnSpc>
            </a:pPr>
            <a:r>
              <a:rPr lang="en-GB" sz="1800" b="1">
                <a:latin typeface="FoundrySterling-Book"/>
              </a:rPr>
              <a:t>Public engagement</a:t>
            </a:r>
            <a:r>
              <a:rPr lang="en-GB" sz="1800">
                <a:latin typeface="FoundrySterling-Book"/>
              </a:rPr>
              <a:t> with research and public understanding</a:t>
            </a:r>
            <a:endParaRPr lang="en-GB" sz="1800"/>
          </a:p>
          <a:p>
            <a:pPr lvl="1">
              <a:lnSpc>
                <a:spcPct val="110000"/>
              </a:lnSpc>
            </a:pPr>
            <a:r>
              <a:rPr lang="en-GB" sz="1800">
                <a:latin typeface="FoundrySterling-Book"/>
              </a:rPr>
              <a:t>Patient and public involvement (PPI)</a:t>
            </a:r>
            <a:endParaRPr lang="en-GB" sz="1800"/>
          </a:p>
          <a:p>
            <a:pPr lvl="1">
              <a:lnSpc>
                <a:spcPct val="110000"/>
              </a:lnSpc>
            </a:pPr>
            <a:r>
              <a:rPr lang="en-GB" sz="1800" b="1">
                <a:latin typeface="FoundrySterling-Book"/>
              </a:rPr>
              <a:t>Participatory</a:t>
            </a:r>
            <a:r>
              <a:rPr lang="en-GB" sz="1800">
                <a:latin typeface="FoundrySterling-Book"/>
              </a:rPr>
              <a:t> research</a:t>
            </a:r>
          </a:p>
          <a:p>
            <a:pPr lvl="1">
              <a:lnSpc>
                <a:spcPct val="110000"/>
              </a:lnSpc>
            </a:pPr>
            <a:r>
              <a:rPr lang="en-GB" sz="1800" b="1">
                <a:latin typeface="FoundrySterling-Book"/>
              </a:rPr>
              <a:t>Responsible</a:t>
            </a:r>
            <a:r>
              <a:rPr lang="en-GB" sz="1800">
                <a:latin typeface="FoundrySterling-Book"/>
              </a:rPr>
              <a:t> research and innovation</a:t>
            </a:r>
          </a:p>
          <a:p>
            <a:pPr>
              <a:lnSpc>
                <a:spcPct val="110000"/>
              </a:lnSpc>
            </a:pPr>
            <a:r>
              <a:rPr lang="en-GB" sz="2000">
                <a:latin typeface="FoundrySterling-Book"/>
              </a:rPr>
              <a:t>Where activities have led to societal benefit to:</a:t>
            </a:r>
          </a:p>
          <a:p>
            <a:pPr lvl="1">
              <a:lnSpc>
                <a:spcPct val="110000"/>
              </a:lnSpc>
            </a:pPr>
            <a:r>
              <a:rPr lang="en-GB" sz="1800">
                <a:latin typeface="FoundrySterling-Book"/>
              </a:rPr>
              <a:t>Economy, society, culture, public policy, or services, health, environment, or quality of life</a:t>
            </a:r>
          </a:p>
          <a:p>
            <a:pPr lvl="1">
              <a:lnSpc>
                <a:spcPct val="110000"/>
              </a:lnSpc>
            </a:pPr>
            <a:endParaRPr lang="en-GB" sz="1800"/>
          </a:p>
          <a:p>
            <a:pPr lvl="1">
              <a:lnSpc>
                <a:spcPct val="110000"/>
              </a:lnSpc>
            </a:pPr>
            <a:endParaRPr lang="en-GB" sz="1800"/>
          </a:p>
          <a:p>
            <a:pPr marL="0" indent="0">
              <a:lnSpc>
                <a:spcPct val="110000"/>
              </a:lnSpc>
              <a:buNone/>
            </a:pPr>
            <a:endParaRPr lang="en-GB"/>
          </a:p>
          <a:p>
            <a:pPr>
              <a:lnSpc>
                <a:spcPct val="110000"/>
              </a:lnSpc>
            </a:pPr>
            <a:endParaRPr lang="en-GB" b="1"/>
          </a:p>
          <a:p>
            <a:pPr marL="0" indent="0">
              <a:lnSpc>
                <a:spcPct val="110000"/>
              </a:lnSpc>
              <a:buNone/>
            </a:pPr>
            <a:endParaRPr lang="en-GB"/>
          </a:p>
        </p:txBody>
      </p:sp>
      <p:sp>
        <p:nvSpPr>
          <p:cNvPr id="4" name="Title 1">
            <a:extLst>
              <a:ext uri="{FF2B5EF4-FFF2-40B4-BE49-F238E27FC236}">
                <a16:creationId xmlns:a16="http://schemas.microsoft.com/office/drawing/2014/main" id="{9982435D-B4EF-42B2-9C1D-A0B66685871A}"/>
              </a:ext>
            </a:extLst>
          </p:cNvPr>
          <p:cNvSpPr>
            <a:spLocks noGrp="1"/>
          </p:cNvSpPr>
          <p:nvPr>
            <p:ph type="title"/>
          </p:nvPr>
        </p:nvSpPr>
        <p:spPr>
          <a:xfrm>
            <a:off x="134744" y="231310"/>
            <a:ext cx="12057256" cy="1325563"/>
          </a:xfrm>
        </p:spPr>
        <p:txBody>
          <a:bodyPr>
            <a:normAutofit/>
          </a:bodyPr>
          <a:lstStyle/>
          <a:p>
            <a:r>
              <a:rPr lang="en-GB" sz="4000">
                <a:latin typeface="FoundrySterling-Book"/>
              </a:rPr>
              <a:t>Module 4: broader research/innovation-users and audiences and towards wider societal benefit</a:t>
            </a:r>
          </a:p>
        </p:txBody>
      </p:sp>
      <p:sp>
        <p:nvSpPr>
          <p:cNvPr id="6" name="TextBox 5">
            <a:extLst>
              <a:ext uri="{FF2B5EF4-FFF2-40B4-BE49-F238E27FC236}">
                <a16:creationId xmlns:a16="http://schemas.microsoft.com/office/drawing/2014/main" id="{22790F19-79DB-4036-87F1-282835424DCA}"/>
              </a:ext>
            </a:extLst>
          </p:cNvPr>
          <p:cNvSpPr txBox="1"/>
          <p:nvPr/>
        </p:nvSpPr>
        <p:spPr>
          <a:xfrm>
            <a:off x="7685978" y="2294156"/>
            <a:ext cx="4335037" cy="2554545"/>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FOUNDRYSTERLING-BOOK" pitchFamily="2" charset="0"/>
              </a:rPr>
              <a:t>Who benefitted?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FoundrySterling-Book" pitchFamily="2" charset="0"/>
              </a:rPr>
              <a:t>Describe</a:t>
            </a:r>
            <a:r>
              <a:rPr kumimoji="0" lang="en-GB" sz="2000" b="0" i="0" u="none" strike="noStrike" kern="1200" cap="none" spc="0" normalizeH="0" noProof="0">
                <a:ln>
                  <a:noFill/>
                </a:ln>
                <a:solidFill>
                  <a:prstClr val="black"/>
                </a:solidFill>
                <a:effectLst/>
                <a:uLnTx/>
                <a:uFillTx/>
                <a:latin typeface="FoundrySterling-Book" pitchFamily="2" charset="0"/>
              </a:rPr>
              <a:t> the </a:t>
            </a:r>
            <a:r>
              <a:rPr kumimoji="0" lang="en-GB" sz="2000" b="0" i="0" u="none" strike="noStrike" kern="1200" cap="none" spc="0" normalizeH="0" baseline="0" noProof="0">
                <a:ln>
                  <a:noFill/>
                </a:ln>
                <a:solidFill>
                  <a:prstClr val="black"/>
                </a:solidFill>
                <a:effectLst/>
                <a:uLnTx/>
                <a:uFillTx/>
                <a:latin typeface="FoundrySterling-Book" pitchFamily="2" charset="0"/>
              </a:rPr>
              <a:t>beneficiaries</a:t>
            </a:r>
            <a:r>
              <a:rPr lang="en-GB" sz="2000">
                <a:solidFill>
                  <a:prstClr val="black"/>
                </a:solidFill>
                <a:latin typeface="FoundrySterling-Book" pitchFamily="2" charset="0"/>
              </a:rPr>
              <a:t>, scale and depth</a:t>
            </a:r>
            <a:endParaRPr kumimoji="0" lang="en-GB" sz="2000" b="1" i="0" u="none" strike="noStrike" kern="1200" cap="none" spc="0" normalizeH="0" baseline="0" noProof="0">
              <a:ln>
                <a:noFill/>
              </a:ln>
              <a:solidFill>
                <a:prstClr val="black"/>
              </a:solidFill>
              <a:effectLst/>
              <a:uLnTx/>
              <a:uFillTx/>
              <a:latin typeface="FOUNDRYSTERLING-BOO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FOUNDRYSTERLING-BOOK"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prstClr val="black"/>
                </a:solidFill>
                <a:latin typeface="FOUNDRYSTERLING-BOOK" pitchFamily="2" charset="0"/>
              </a:rPr>
              <a:t>Check funder differences</a:t>
            </a:r>
            <a:endParaRPr kumimoji="0" lang="en-GB" sz="2000" b="1" i="0" u="none" strike="noStrike" kern="1200" cap="none" spc="0" normalizeH="0" baseline="0" noProof="0">
              <a:ln>
                <a:noFill/>
              </a:ln>
              <a:solidFill>
                <a:prstClr val="black"/>
              </a:solidFill>
              <a:effectLst/>
              <a:uLnTx/>
              <a:uFillTx/>
              <a:latin typeface="FOUNDRYSTERLING-BOOK"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a:solidFill>
                  <a:prstClr val="black"/>
                </a:solidFill>
                <a:latin typeface="FoundrySterling-Book" pitchFamily="2" charset="0"/>
              </a:rPr>
              <a:t>This module may not be included; you could put examples elsewhere e.g. in 1 or 3</a:t>
            </a:r>
            <a:endParaRPr kumimoji="0" lang="en-GB" sz="2000" b="1" i="0" u="none" strike="noStrike" kern="1200" cap="none" spc="0" normalizeH="0" baseline="0" noProof="0">
              <a:ln>
                <a:noFill/>
              </a:ln>
              <a:solidFill>
                <a:prstClr val="black"/>
              </a:solidFill>
              <a:effectLst/>
              <a:uLnTx/>
              <a:uFillTx/>
              <a:latin typeface="FOUNDRYSTERLING-BOOK" pitchFamily="2" charset="0"/>
            </a:endParaRPr>
          </a:p>
        </p:txBody>
      </p:sp>
    </p:spTree>
    <p:extLst>
      <p:ext uri="{BB962C8B-B14F-4D97-AF65-F5344CB8AC3E}">
        <p14:creationId xmlns:p14="http://schemas.microsoft.com/office/powerpoint/2010/main" val="95271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1021-F04D-418D-BD29-A7B7D55EEEA5}"/>
              </a:ext>
            </a:extLst>
          </p:cNvPr>
          <p:cNvSpPr>
            <a:spLocks noGrp="1"/>
          </p:cNvSpPr>
          <p:nvPr>
            <p:ph type="title"/>
          </p:nvPr>
        </p:nvSpPr>
        <p:spPr/>
        <p:txBody>
          <a:bodyPr/>
          <a:lstStyle/>
          <a:p>
            <a:r>
              <a:rPr lang="en-GB">
                <a:latin typeface="FoundrySterling-Book"/>
              </a:rPr>
              <a:t>Optional section: Additions</a:t>
            </a:r>
          </a:p>
        </p:txBody>
      </p:sp>
      <p:sp>
        <p:nvSpPr>
          <p:cNvPr id="3" name="Content Placeholder 2">
            <a:extLst>
              <a:ext uri="{FF2B5EF4-FFF2-40B4-BE49-F238E27FC236}">
                <a16:creationId xmlns:a16="http://schemas.microsoft.com/office/drawing/2014/main" id="{70C8D114-F76F-4D60-AE0F-F961A21E0C26}"/>
              </a:ext>
            </a:extLst>
          </p:cNvPr>
          <p:cNvSpPr>
            <a:spLocks noGrp="1"/>
          </p:cNvSpPr>
          <p:nvPr>
            <p:ph idx="1"/>
          </p:nvPr>
        </p:nvSpPr>
        <p:spPr>
          <a:xfrm>
            <a:off x="838200" y="1825625"/>
            <a:ext cx="10515600" cy="2726278"/>
          </a:xfrm>
        </p:spPr>
        <p:txBody>
          <a:bodyPr vert="horz" lIns="91440" tIns="45720" rIns="91440" bIns="45720" rtlCol="0" anchor="t">
            <a:normAutofit/>
          </a:bodyPr>
          <a:lstStyle/>
          <a:p>
            <a:r>
              <a:rPr lang="en-GB">
                <a:latin typeface="FoundrySterling-Book"/>
              </a:rPr>
              <a:t>Describe factors that provide context </a:t>
            </a:r>
            <a:endParaRPr lang="en-US">
              <a:latin typeface="FoundrySterling-Book"/>
            </a:endParaRPr>
          </a:p>
          <a:p>
            <a:pPr lvl="1"/>
            <a:r>
              <a:rPr lang="en-GB">
                <a:latin typeface="FoundrySterling-Book"/>
              </a:rPr>
              <a:t>e.g. Career breaks, impact of the pandemic, part-time working</a:t>
            </a:r>
            <a:endParaRPr lang="en-GB"/>
          </a:p>
          <a:p>
            <a:r>
              <a:rPr lang="en-GB">
                <a:latin typeface="FoundrySterling-Book"/>
              </a:rPr>
              <a:t>Check funder guidance</a:t>
            </a:r>
          </a:p>
          <a:p>
            <a:r>
              <a:rPr lang="en-GB">
                <a:latin typeface="FoundrySterling-Book"/>
              </a:rPr>
              <a:t>May be seen by reviewers: </a:t>
            </a:r>
          </a:p>
          <a:p>
            <a:pPr lvl="1"/>
            <a:r>
              <a:rPr lang="en-GB">
                <a:latin typeface="FoundrySterling-Book"/>
              </a:rPr>
              <a:t>Focus on how the issue has affected your career, and how you handled any challenges</a:t>
            </a:r>
          </a:p>
          <a:p>
            <a:pPr marL="457200" lvl="1" indent="0">
              <a:buNone/>
            </a:pPr>
            <a:endParaRPr lang="en-GB"/>
          </a:p>
          <a:p>
            <a:pPr marL="457200" lvl="1" indent="0">
              <a:buNone/>
            </a:pPr>
            <a:endParaRPr lang="en-GB"/>
          </a:p>
        </p:txBody>
      </p:sp>
      <p:sp>
        <p:nvSpPr>
          <p:cNvPr id="4" name="TextBox 3">
            <a:extLst>
              <a:ext uri="{FF2B5EF4-FFF2-40B4-BE49-F238E27FC236}">
                <a16:creationId xmlns:a16="http://schemas.microsoft.com/office/drawing/2014/main" id="{12347244-DE0F-4109-BBF2-C6EEC1305735}"/>
              </a:ext>
            </a:extLst>
          </p:cNvPr>
          <p:cNvSpPr txBox="1"/>
          <p:nvPr/>
        </p:nvSpPr>
        <p:spPr>
          <a:xfrm>
            <a:off x="1948848" y="4681100"/>
            <a:ext cx="7958827" cy="1938992"/>
          </a:xfrm>
          <a:prstGeom prst="rect">
            <a:avLst/>
          </a:prstGeom>
          <a:solidFill>
            <a:schemeClr val="accent2">
              <a:lumMod val="40000"/>
              <a:lumOff val="60000"/>
            </a:schemeClr>
          </a:solidFill>
        </p:spPr>
        <p:txBody>
          <a:bodyPr wrap="square" rtlCol="0">
            <a:spAutoFit/>
          </a:bodyPr>
          <a:lstStyle/>
          <a:p>
            <a:r>
              <a:rPr lang="en-GB" sz="2400" b="1">
                <a:latin typeface="FOUNDRYSTERLING-BOOK" pitchFamily="2" charset="0"/>
              </a:rPr>
              <a:t>Personal details</a:t>
            </a:r>
          </a:p>
          <a:p>
            <a:pPr marL="285750" indent="-285750">
              <a:buFont typeface="Arial" panose="020B0604020202020204" pitchFamily="34" charset="0"/>
              <a:buChar char="•"/>
            </a:pPr>
            <a:r>
              <a:rPr lang="en-GB" sz="2400">
                <a:latin typeface="FoundrySterling-Book" pitchFamily="2" charset="0"/>
              </a:rPr>
              <a:t>May be asked for in other sections of the application</a:t>
            </a:r>
          </a:p>
          <a:p>
            <a:pPr marL="285750" indent="-285750">
              <a:buFont typeface="Arial" panose="020B0604020202020204" pitchFamily="34" charset="0"/>
              <a:buChar char="•"/>
            </a:pPr>
            <a:r>
              <a:rPr lang="en-GB" sz="2400">
                <a:latin typeface="FoundrySterling-Book" pitchFamily="2" charset="0"/>
              </a:rPr>
              <a:t>Check the funder guidance</a:t>
            </a:r>
          </a:p>
          <a:p>
            <a:r>
              <a:rPr lang="en-GB" sz="2400" b="1">
                <a:latin typeface="FoundrySterling-Book" pitchFamily="2" charset="0"/>
              </a:rPr>
              <a:t>Personal statement</a:t>
            </a:r>
          </a:p>
          <a:p>
            <a:pPr marL="342900" indent="-342900">
              <a:buFont typeface="Arial" panose="020B0604020202020204" pitchFamily="34" charset="0"/>
              <a:buChar char="•"/>
            </a:pPr>
            <a:r>
              <a:rPr lang="en-GB" sz="2400">
                <a:latin typeface="FoundrySterling-Book" pitchFamily="2" charset="0"/>
              </a:rPr>
              <a:t>Only for some funding schemes</a:t>
            </a:r>
          </a:p>
        </p:txBody>
      </p:sp>
      <p:pic>
        <p:nvPicPr>
          <p:cNvPr id="10" name="Graphic 9" descr="Playbook">
            <a:extLst>
              <a:ext uri="{FF2B5EF4-FFF2-40B4-BE49-F238E27FC236}">
                <a16:creationId xmlns:a16="http://schemas.microsoft.com/office/drawing/2014/main" id="{56C9ABD7-B59B-46A3-B142-A44D6EE5E3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7674" y="134962"/>
            <a:ext cx="2016567" cy="2016567"/>
          </a:xfrm>
          <a:prstGeom prst="rect">
            <a:avLst/>
          </a:prstGeom>
        </p:spPr>
      </p:pic>
    </p:spTree>
    <p:extLst>
      <p:ext uri="{BB962C8B-B14F-4D97-AF65-F5344CB8AC3E}">
        <p14:creationId xmlns:p14="http://schemas.microsoft.com/office/powerpoint/2010/main" val="109918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5D10-6BBD-4E9F-ABD2-32532A63F56A}"/>
              </a:ext>
            </a:extLst>
          </p:cNvPr>
          <p:cNvSpPr>
            <a:spLocks noGrp="1"/>
          </p:cNvSpPr>
          <p:nvPr>
            <p:ph type="title"/>
          </p:nvPr>
        </p:nvSpPr>
        <p:spPr>
          <a:xfrm>
            <a:off x="766646" y="216115"/>
            <a:ext cx="10515600" cy="1325563"/>
          </a:xfrm>
        </p:spPr>
        <p:txBody>
          <a:bodyPr/>
          <a:lstStyle/>
          <a:p>
            <a:r>
              <a:rPr lang="en-GB">
                <a:latin typeface="FoundrySterling-Book"/>
                <a:cs typeface="Calibri Light" panose="020F0302020204030204" pitchFamily="34" charset="0"/>
              </a:rPr>
              <a:t>Example structure</a:t>
            </a:r>
          </a:p>
        </p:txBody>
      </p:sp>
      <p:sp>
        <p:nvSpPr>
          <p:cNvPr id="3" name="Content Placeholder 2">
            <a:extLst>
              <a:ext uri="{FF2B5EF4-FFF2-40B4-BE49-F238E27FC236}">
                <a16:creationId xmlns:a16="http://schemas.microsoft.com/office/drawing/2014/main" id="{4AC32802-8D3E-48BF-A0A0-C9ACEFDE2B18}"/>
              </a:ext>
            </a:extLst>
          </p:cNvPr>
          <p:cNvSpPr>
            <a:spLocks noGrp="1"/>
          </p:cNvSpPr>
          <p:nvPr>
            <p:ph idx="1"/>
          </p:nvPr>
        </p:nvSpPr>
        <p:spPr>
          <a:xfrm>
            <a:off x="838200" y="1491089"/>
            <a:ext cx="10515600" cy="3526960"/>
          </a:xfrm>
        </p:spPr>
        <p:txBody>
          <a:bodyPr/>
          <a:lstStyle/>
          <a:p>
            <a:pPr marL="0" indent="0">
              <a:buNone/>
            </a:pPr>
            <a:r>
              <a:rPr lang="en-GB" b="1"/>
              <a:t>Module X – Contributions to….</a:t>
            </a:r>
            <a:r>
              <a:rPr lang="en-GB" i="1"/>
              <a:t> </a:t>
            </a:r>
            <a:endParaRPr lang="en-GB"/>
          </a:p>
          <a:p>
            <a:pPr marL="0" indent="0">
              <a:buNone/>
            </a:pPr>
            <a:r>
              <a:rPr lang="en-GB" sz="2600" b="1"/>
              <a:t>Summary sentence:</a:t>
            </a:r>
            <a:r>
              <a:rPr lang="en-GB" sz="2600"/>
              <a:t> The main message that you want a reviewer to notice</a:t>
            </a:r>
          </a:p>
          <a:p>
            <a:pPr marL="0" indent="0">
              <a:buNone/>
            </a:pPr>
            <a:r>
              <a:rPr lang="en-GB" sz="2600" b="1"/>
              <a:t>Strongest examples 1, 2, 3 etc. </a:t>
            </a:r>
            <a:r>
              <a:rPr lang="en-GB" sz="2600"/>
              <a:t>What you did and why it is important, with evidence. In paragraphs or bullet points.</a:t>
            </a:r>
          </a:p>
          <a:p>
            <a:r>
              <a:rPr lang="en-GB" sz="2600"/>
              <a:t> …</a:t>
            </a:r>
          </a:p>
          <a:p>
            <a:r>
              <a:rPr lang="en-GB" sz="2600"/>
              <a:t> …</a:t>
            </a:r>
          </a:p>
          <a:p>
            <a:pPr marL="0" indent="0">
              <a:buNone/>
            </a:pPr>
            <a:r>
              <a:rPr lang="en-GB" sz="2600" b="1"/>
              <a:t>Brief mention </a:t>
            </a:r>
            <a:r>
              <a:rPr lang="en-GB" sz="2600"/>
              <a:t>of additional contributions that are relevant </a:t>
            </a:r>
          </a:p>
        </p:txBody>
      </p:sp>
      <p:sp>
        <p:nvSpPr>
          <p:cNvPr id="4" name="Rectangle 3">
            <a:extLst>
              <a:ext uri="{FF2B5EF4-FFF2-40B4-BE49-F238E27FC236}">
                <a16:creationId xmlns:a16="http://schemas.microsoft.com/office/drawing/2014/main" id="{B376E228-B964-4FF4-A6AB-5E2BAE9AECD0}"/>
              </a:ext>
            </a:extLst>
          </p:cNvPr>
          <p:cNvSpPr/>
          <p:nvPr/>
        </p:nvSpPr>
        <p:spPr>
          <a:xfrm>
            <a:off x="766646" y="1882563"/>
            <a:ext cx="10658707" cy="3135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oundrySterling-Book" pitchFamily="2" charset="0"/>
            </a:endParaRPr>
          </a:p>
        </p:txBody>
      </p:sp>
      <p:sp>
        <p:nvSpPr>
          <p:cNvPr id="5" name="TextBox 4">
            <a:extLst>
              <a:ext uri="{FF2B5EF4-FFF2-40B4-BE49-F238E27FC236}">
                <a16:creationId xmlns:a16="http://schemas.microsoft.com/office/drawing/2014/main" id="{BB5E25AC-9D7F-486E-81B4-4272C1F7B358}"/>
              </a:ext>
            </a:extLst>
          </p:cNvPr>
          <p:cNvSpPr txBox="1"/>
          <p:nvPr/>
        </p:nvSpPr>
        <p:spPr>
          <a:xfrm>
            <a:off x="766646" y="5425990"/>
            <a:ext cx="6651703" cy="1015663"/>
          </a:xfrm>
          <a:prstGeom prst="rect">
            <a:avLst/>
          </a:prstGeom>
          <a:solidFill>
            <a:schemeClr val="accent2">
              <a:lumMod val="40000"/>
              <a:lumOff val="60000"/>
            </a:schemeClr>
          </a:solidFill>
        </p:spPr>
        <p:txBody>
          <a:bodyPr wrap="square" rtlCol="0">
            <a:spAutoFit/>
          </a:bodyPr>
          <a:lstStyle/>
          <a:p>
            <a:r>
              <a:rPr lang="en-GB" sz="2000" b="1">
                <a:latin typeface="FOUNDRYSTERLING-BOOK" pitchFamily="2" charset="0"/>
              </a:rPr>
              <a:t>Worried about language?</a:t>
            </a:r>
          </a:p>
          <a:p>
            <a:pPr marL="285750" indent="-285750">
              <a:buFont typeface="Arial" panose="020B0604020202020204" pitchFamily="34" charset="0"/>
              <a:buChar char="•"/>
            </a:pPr>
            <a:r>
              <a:rPr lang="en-GB" sz="2000">
                <a:latin typeface="FoundrySterling-Book" pitchFamily="2" charset="0"/>
              </a:rPr>
              <a:t>Focus on stating what you have done and why</a:t>
            </a:r>
          </a:p>
          <a:p>
            <a:pPr marL="285750" indent="-285750">
              <a:buFont typeface="Arial" panose="020B0604020202020204" pitchFamily="34" charset="0"/>
              <a:buChar char="•"/>
            </a:pPr>
            <a:r>
              <a:rPr lang="en-GB" sz="2000">
                <a:latin typeface="FoundrySterling-Book" pitchFamily="2" charset="0"/>
              </a:rPr>
              <a:t>The examples are more important than the choice of words</a:t>
            </a:r>
          </a:p>
        </p:txBody>
      </p:sp>
      <p:sp>
        <p:nvSpPr>
          <p:cNvPr id="6" name="TextBox 5">
            <a:extLst>
              <a:ext uri="{FF2B5EF4-FFF2-40B4-BE49-F238E27FC236}">
                <a16:creationId xmlns:a16="http://schemas.microsoft.com/office/drawing/2014/main" id="{7E471B3E-CF33-DB97-A50D-77BBC09C75C0}"/>
              </a:ext>
            </a:extLst>
          </p:cNvPr>
          <p:cNvSpPr txBox="1"/>
          <p:nvPr/>
        </p:nvSpPr>
        <p:spPr>
          <a:xfrm>
            <a:off x="7537916" y="5425990"/>
            <a:ext cx="3887437" cy="1015663"/>
          </a:xfrm>
          <a:prstGeom prst="rect">
            <a:avLst/>
          </a:prstGeom>
          <a:solidFill>
            <a:schemeClr val="accent4">
              <a:lumMod val="60000"/>
              <a:lumOff val="40000"/>
            </a:schemeClr>
          </a:solidFill>
        </p:spPr>
        <p:txBody>
          <a:bodyPr wrap="square" rtlCol="0">
            <a:spAutoFit/>
          </a:bodyPr>
          <a:lstStyle/>
          <a:p>
            <a:r>
              <a:rPr lang="en-GB" sz="2000" b="1">
                <a:latin typeface="FoundrySterling-Book"/>
              </a:rPr>
              <a:t>Poll</a:t>
            </a:r>
          </a:p>
          <a:p>
            <a:r>
              <a:rPr lang="en-US" sz="2000"/>
              <a:t>Which module do think will be the most challenging to complete?</a:t>
            </a:r>
            <a:endParaRPr lang="en-GB" sz="2000">
              <a:latin typeface="FoundrySterling-Book"/>
            </a:endParaRPr>
          </a:p>
        </p:txBody>
      </p:sp>
    </p:spTree>
    <p:extLst>
      <p:ext uri="{BB962C8B-B14F-4D97-AF65-F5344CB8AC3E}">
        <p14:creationId xmlns:p14="http://schemas.microsoft.com/office/powerpoint/2010/main" val="17033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1F40B695-909D-4A58-9916-55CDBA7B4196}"/>
              </a:ext>
            </a:extLst>
          </p:cNvPr>
          <p:cNvCxnSpPr>
            <a:cxnSpLocks/>
          </p:cNvCxnSpPr>
          <p:nvPr/>
        </p:nvCxnSpPr>
        <p:spPr>
          <a:xfrm>
            <a:off x="5921289" y="3982065"/>
            <a:ext cx="0" cy="387426"/>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0BB79A9-7410-4678-970E-29259D4DFAA8}"/>
              </a:ext>
            </a:extLst>
          </p:cNvPr>
          <p:cNvCxnSpPr>
            <a:cxnSpLocks/>
            <a:stCxn id="4" idx="2"/>
          </p:cNvCxnSpPr>
          <p:nvPr/>
        </p:nvCxnSpPr>
        <p:spPr>
          <a:xfrm flipH="1">
            <a:off x="5921287" y="2242926"/>
            <a:ext cx="2" cy="322371"/>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D7EAB8C-1ABF-4FB2-9215-FEC64ECF4955}"/>
              </a:ext>
            </a:extLst>
          </p:cNvPr>
          <p:cNvSpPr>
            <a:spLocks noGrp="1"/>
          </p:cNvSpPr>
          <p:nvPr>
            <p:ph type="title"/>
          </p:nvPr>
        </p:nvSpPr>
        <p:spPr>
          <a:xfrm>
            <a:off x="463061" y="180459"/>
            <a:ext cx="10515600" cy="1325563"/>
          </a:xfrm>
        </p:spPr>
        <p:txBody>
          <a:bodyPr/>
          <a:lstStyle/>
          <a:p>
            <a:r>
              <a:rPr lang="en-GB">
                <a:latin typeface="FoundrySterling-Book"/>
              </a:rPr>
              <a:t>Writing a Narrative CV: step by step</a:t>
            </a:r>
          </a:p>
        </p:txBody>
      </p:sp>
      <p:sp>
        <p:nvSpPr>
          <p:cNvPr id="4" name="TextBox 3">
            <a:extLst>
              <a:ext uri="{FF2B5EF4-FFF2-40B4-BE49-F238E27FC236}">
                <a16:creationId xmlns:a16="http://schemas.microsoft.com/office/drawing/2014/main" id="{F6D29322-A2B7-4E67-9D90-861833614C40}"/>
              </a:ext>
            </a:extLst>
          </p:cNvPr>
          <p:cNvSpPr txBox="1"/>
          <p:nvPr/>
        </p:nvSpPr>
        <p:spPr>
          <a:xfrm>
            <a:off x="2676284" y="1319596"/>
            <a:ext cx="6490009" cy="923330"/>
          </a:xfrm>
          <a:prstGeom prst="rect">
            <a:avLst/>
          </a:prstGeom>
          <a:solidFill>
            <a:schemeClr val="accent2">
              <a:lumMod val="20000"/>
              <a:lumOff val="80000"/>
            </a:schemeClr>
          </a:solidFill>
        </p:spPr>
        <p:txBody>
          <a:bodyPr wrap="square" lIns="91440" tIns="45720" rIns="91440" bIns="45720" rtlCol="0" anchor="t">
            <a:spAutoFit/>
          </a:bodyPr>
          <a:lstStyle/>
          <a:p>
            <a:pPr marL="342900" indent="-342900" algn="ctr">
              <a:buAutoNum type="arabicPeriod"/>
            </a:pPr>
            <a:r>
              <a:rPr lang="en-GB">
                <a:latin typeface="FoundrySterling-Book"/>
              </a:rPr>
              <a:t>Create a long list of activities you could include in each module </a:t>
            </a:r>
            <a:r>
              <a:rPr lang="en-GB" b="1" i="1">
                <a:latin typeface="FoundrySterling-Book"/>
              </a:rPr>
              <a:t>OR</a:t>
            </a:r>
          </a:p>
          <a:p>
            <a:pPr algn="ctr"/>
            <a:r>
              <a:rPr lang="en-GB">
                <a:latin typeface="FoundrySterling-Book"/>
              </a:rPr>
              <a:t>Work on one module at a time</a:t>
            </a:r>
          </a:p>
        </p:txBody>
      </p:sp>
      <p:sp>
        <p:nvSpPr>
          <p:cNvPr id="5" name="TextBox 4">
            <a:extLst>
              <a:ext uri="{FF2B5EF4-FFF2-40B4-BE49-F238E27FC236}">
                <a16:creationId xmlns:a16="http://schemas.microsoft.com/office/drawing/2014/main" id="{AD34D3E1-F482-49A2-815A-3C9325E1ED35}"/>
              </a:ext>
            </a:extLst>
          </p:cNvPr>
          <p:cNvSpPr txBox="1"/>
          <p:nvPr/>
        </p:nvSpPr>
        <p:spPr>
          <a:xfrm>
            <a:off x="2676283" y="2565297"/>
            <a:ext cx="6490009" cy="646331"/>
          </a:xfrm>
          <a:prstGeom prst="rect">
            <a:avLst/>
          </a:prstGeom>
          <a:solidFill>
            <a:schemeClr val="accent2">
              <a:lumMod val="20000"/>
              <a:lumOff val="80000"/>
            </a:schemeClr>
          </a:solidFill>
        </p:spPr>
        <p:txBody>
          <a:bodyPr wrap="square" rtlCol="0">
            <a:spAutoFit/>
          </a:bodyPr>
          <a:lstStyle/>
          <a:p>
            <a:pPr algn="ctr"/>
            <a:r>
              <a:rPr lang="en-GB">
                <a:latin typeface="FoundrySterling-Book" pitchFamily="2" charset="0"/>
              </a:rPr>
              <a:t>2. Highlight the strongest and most relevant, referring to the funding call</a:t>
            </a:r>
          </a:p>
        </p:txBody>
      </p:sp>
      <p:sp>
        <p:nvSpPr>
          <p:cNvPr id="6" name="TextBox 5">
            <a:extLst>
              <a:ext uri="{FF2B5EF4-FFF2-40B4-BE49-F238E27FC236}">
                <a16:creationId xmlns:a16="http://schemas.microsoft.com/office/drawing/2014/main" id="{FABECC5F-D889-4C61-A71C-4FC3F1EDA4C1}"/>
              </a:ext>
            </a:extLst>
          </p:cNvPr>
          <p:cNvSpPr txBox="1"/>
          <p:nvPr/>
        </p:nvSpPr>
        <p:spPr>
          <a:xfrm>
            <a:off x="2676282" y="3613063"/>
            <a:ext cx="6490009" cy="369332"/>
          </a:xfrm>
          <a:prstGeom prst="rect">
            <a:avLst/>
          </a:prstGeom>
          <a:solidFill>
            <a:schemeClr val="accent2">
              <a:lumMod val="20000"/>
              <a:lumOff val="80000"/>
            </a:schemeClr>
          </a:solidFill>
        </p:spPr>
        <p:txBody>
          <a:bodyPr wrap="square" lIns="91440" tIns="45720" rIns="91440" bIns="45720" rtlCol="0" anchor="t">
            <a:spAutoFit/>
          </a:bodyPr>
          <a:lstStyle/>
          <a:p>
            <a:pPr algn="ctr"/>
            <a:r>
              <a:rPr lang="en-GB" dirty="0">
                <a:latin typeface="FoundrySterling-Book"/>
              </a:rPr>
              <a:t>3. Identify the significance and evidence for highlighted activities  </a:t>
            </a:r>
            <a:endParaRPr lang="en-GB" dirty="0">
              <a:latin typeface="FoundrySterling-Book" pitchFamily="2" charset="0"/>
            </a:endParaRPr>
          </a:p>
        </p:txBody>
      </p:sp>
      <p:sp>
        <p:nvSpPr>
          <p:cNvPr id="7" name="TextBox 6">
            <a:extLst>
              <a:ext uri="{FF2B5EF4-FFF2-40B4-BE49-F238E27FC236}">
                <a16:creationId xmlns:a16="http://schemas.microsoft.com/office/drawing/2014/main" id="{84D298F2-4453-4165-B44B-F9F44C96C750}"/>
              </a:ext>
            </a:extLst>
          </p:cNvPr>
          <p:cNvSpPr txBox="1"/>
          <p:nvPr/>
        </p:nvSpPr>
        <p:spPr>
          <a:xfrm>
            <a:off x="2676284" y="4369491"/>
            <a:ext cx="6490009" cy="369332"/>
          </a:xfrm>
          <a:prstGeom prst="rect">
            <a:avLst/>
          </a:prstGeom>
          <a:solidFill>
            <a:schemeClr val="accent2">
              <a:lumMod val="20000"/>
              <a:lumOff val="80000"/>
            </a:schemeClr>
          </a:solidFill>
        </p:spPr>
        <p:txBody>
          <a:bodyPr wrap="square" rtlCol="0">
            <a:spAutoFit/>
          </a:bodyPr>
          <a:lstStyle/>
          <a:p>
            <a:pPr algn="ctr"/>
            <a:r>
              <a:rPr lang="en-GB">
                <a:latin typeface="FoundrySterling-Book" pitchFamily="2" charset="0"/>
              </a:rPr>
              <a:t>4. Move examples between modules if needed</a:t>
            </a:r>
          </a:p>
        </p:txBody>
      </p:sp>
      <p:sp>
        <p:nvSpPr>
          <p:cNvPr id="8" name="TextBox 7">
            <a:extLst>
              <a:ext uri="{FF2B5EF4-FFF2-40B4-BE49-F238E27FC236}">
                <a16:creationId xmlns:a16="http://schemas.microsoft.com/office/drawing/2014/main" id="{51EC6476-045E-41E1-8F3C-0D16D504B19B}"/>
              </a:ext>
            </a:extLst>
          </p:cNvPr>
          <p:cNvSpPr txBox="1"/>
          <p:nvPr/>
        </p:nvSpPr>
        <p:spPr>
          <a:xfrm>
            <a:off x="2676284" y="5212334"/>
            <a:ext cx="6490009" cy="646331"/>
          </a:xfrm>
          <a:prstGeom prst="rect">
            <a:avLst/>
          </a:prstGeom>
          <a:solidFill>
            <a:schemeClr val="accent2">
              <a:lumMod val="20000"/>
              <a:lumOff val="80000"/>
            </a:schemeClr>
          </a:solidFill>
        </p:spPr>
        <p:txBody>
          <a:bodyPr wrap="square" rtlCol="0">
            <a:spAutoFit/>
          </a:bodyPr>
          <a:lstStyle/>
          <a:p>
            <a:pPr algn="ctr"/>
            <a:r>
              <a:rPr lang="en-GB">
                <a:latin typeface="FoundrySterling-Book" pitchFamily="2" charset="0"/>
              </a:rPr>
              <a:t>5. Draft </a:t>
            </a:r>
            <a:r>
              <a:rPr lang="en-GB">
                <a:latin typeface="FoundrySterling-Book" pitchFamily="2" charset="0"/>
                <a:sym typeface="Wingdings" panose="05000000000000000000" pitchFamily="2" charset="2"/>
              </a:rPr>
              <a:t>a summary sentence </a:t>
            </a:r>
            <a:r>
              <a:rPr lang="en-GB">
                <a:latin typeface="FoundrySterling-Book" pitchFamily="2" charset="0"/>
              </a:rPr>
              <a:t>to open each module: w</a:t>
            </a:r>
            <a:r>
              <a:rPr lang="en-GB">
                <a:latin typeface="FoundrySterling-Book" pitchFamily="2" charset="0"/>
                <a:sym typeface="Wingdings" panose="05000000000000000000" pitchFamily="2" charset="2"/>
              </a:rPr>
              <a:t>hat do you want a reviewer to remember?</a:t>
            </a:r>
            <a:endParaRPr lang="en-GB">
              <a:latin typeface="FoundrySterling-Book" pitchFamily="2" charset="0"/>
            </a:endParaRPr>
          </a:p>
        </p:txBody>
      </p:sp>
      <p:cxnSp>
        <p:nvCxnSpPr>
          <p:cNvPr id="11" name="Straight Arrow Connector 10">
            <a:extLst>
              <a:ext uri="{FF2B5EF4-FFF2-40B4-BE49-F238E27FC236}">
                <a16:creationId xmlns:a16="http://schemas.microsoft.com/office/drawing/2014/main" id="{F6434748-CE92-47A0-9E34-5C2220F4CA50}"/>
              </a:ext>
            </a:extLst>
          </p:cNvPr>
          <p:cNvCxnSpPr>
            <a:cxnSpLocks/>
            <a:endCxn id="6" idx="0"/>
          </p:cNvCxnSpPr>
          <p:nvPr/>
        </p:nvCxnSpPr>
        <p:spPr>
          <a:xfrm>
            <a:off x="5921287" y="3211628"/>
            <a:ext cx="0" cy="401435"/>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44761CB-B20F-420C-AFB4-7033E1B6D4B8}"/>
              </a:ext>
            </a:extLst>
          </p:cNvPr>
          <p:cNvCxnSpPr>
            <a:cxnSpLocks/>
          </p:cNvCxnSpPr>
          <p:nvPr/>
        </p:nvCxnSpPr>
        <p:spPr>
          <a:xfrm>
            <a:off x="5925937" y="5862185"/>
            <a:ext cx="0" cy="488876"/>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7E69FD-EDC7-43D3-8CAF-3C06E72F03B1}"/>
              </a:ext>
            </a:extLst>
          </p:cNvPr>
          <p:cNvSpPr txBox="1"/>
          <p:nvPr/>
        </p:nvSpPr>
        <p:spPr>
          <a:xfrm>
            <a:off x="2676284" y="6347541"/>
            <a:ext cx="6490009" cy="369332"/>
          </a:xfrm>
          <a:prstGeom prst="rect">
            <a:avLst/>
          </a:prstGeom>
          <a:solidFill>
            <a:schemeClr val="accent2">
              <a:lumMod val="20000"/>
              <a:lumOff val="80000"/>
            </a:schemeClr>
          </a:solidFill>
        </p:spPr>
        <p:txBody>
          <a:bodyPr wrap="square" lIns="91440" tIns="45720" rIns="91440" bIns="45720" rtlCol="0" anchor="t">
            <a:spAutoFit/>
          </a:bodyPr>
          <a:lstStyle/>
          <a:p>
            <a:pPr algn="ctr"/>
            <a:r>
              <a:rPr lang="en-GB">
                <a:latin typeface="FoundrySterling-Book"/>
              </a:rPr>
              <a:t>6. Draft the text for each module (see previous slide)</a:t>
            </a:r>
          </a:p>
        </p:txBody>
      </p:sp>
      <p:cxnSp>
        <p:nvCxnSpPr>
          <p:cNvPr id="15" name="Straight Arrow Connector 14">
            <a:extLst>
              <a:ext uri="{FF2B5EF4-FFF2-40B4-BE49-F238E27FC236}">
                <a16:creationId xmlns:a16="http://schemas.microsoft.com/office/drawing/2014/main" id="{9F2D70C4-5F71-467B-A4D6-D4F6B75A0C10}"/>
              </a:ext>
            </a:extLst>
          </p:cNvPr>
          <p:cNvCxnSpPr>
            <a:cxnSpLocks/>
          </p:cNvCxnSpPr>
          <p:nvPr/>
        </p:nvCxnSpPr>
        <p:spPr>
          <a:xfrm>
            <a:off x="5925937" y="4738823"/>
            <a:ext cx="0" cy="488876"/>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1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4EDE-3932-4E9D-96E7-C05A51F937A6}"/>
              </a:ext>
            </a:extLst>
          </p:cNvPr>
          <p:cNvSpPr>
            <a:spLocks noGrp="1"/>
          </p:cNvSpPr>
          <p:nvPr>
            <p:ph type="title"/>
          </p:nvPr>
        </p:nvSpPr>
        <p:spPr/>
        <p:txBody>
          <a:bodyPr/>
          <a:lstStyle/>
          <a:p>
            <a:r>
              <a:rPr lang="en-GB">
                <a:latin typeface="FoundrySterling-Book" pitchFamily="2" charset="0"/>
              </a:rPr>
              <a:t>Today’s session</a:t>
            </a:r>
          </a:p>
        </p:txBody>
      </p:sp>
      <p:sp>
        <p:nvSpPr>
          <p:cNvPr id="3" name="Content Placeholder 2">
            <a:extLst>
              <a:ext uri="{FF2B5EF4-FFF2-40B4-BE49-F238E27FC236}">
                <a16:creationId xmlns:a16="http://schemas.microsoft.com/office/drawing/2014/main" id="{487D11D3-B951-43D6-9E22-F1426529FB26}"/>
              </a:ext>
            </a:extLst>
          </p:cNvPr>
          <p:cNvSpPr>
            <a:spLocks noGrp="1"/>
          </p:cNvSpPr>
          <p:nvPr>
            <p:ph idx="1"/>
          </p:nvPr>
        </p:nvSpPr>
        <p:spPr>
          <a:xfrm>
            <a:off x="784859" y="1608900"/>
            <a:ext cx="10630989" cy="4955185"/>
          </a:xfrm>
        </p:spPr>
        <p:txBody>
          <a:bodyPr vert="horz" lIns="91440" tIns="45720" rIns="91440" bIns="45720" rtlCol="0" anchor="t">
            <a:normAutofit/>
          </a:bodyPr>
          <a:lstStyle/>
          <a:p>
            <a:r>
              <a:rPr lang="en-GB" dirty="0">
                <a:latin typeface="FoundrySterling-Book" pitchFamily="2" charset="0"/>
              </a:rPr>
              <a:t>Why narrative CVs are being adopted by many funders</a:t>
            </a:r>
            <a:endParaRPr lang="en-GB" dirty="0">
              <a:latin typeface="FoundrySterling-Book" pitchFamily="2" charset="0"/>
              <a:cs typeface="Calibri"/>
            </a:endParaRPr>
          </a:p>
          <a:p>
            <a:r>
              <a:rPr lang="en-GB" dirty="0">
                <a:latin typeface="FoundrySterling-Book" pitchFamily="2" charset="0"/>
              </a:rPr>
              <a:t>Overview of the narrative CV format</a:t>
            </a:r>
            <a:endParaRPr lang="en-GB" dirty="0">
              <a:latin typeface="FoundrySterling-Book" pitchFamily="2" charset="0"/>
              <a:cs typeface="Calibri"/>
            </a:endParaRPr>
          </a:p>
          <a:p>
            <a:r>
              <a:rPr lang="en-GB" dirty="0">
                <a:latin typeface="FoundrySterling-Book" pitchFamily="2" charset="0"/>
              </a:rPr>
              <a:t>How to write:</a:t>
            </a:r>
            <a:endParaRPr lang="en-GB" dirty="0">
              <a:latin typeface="FoundrySterling-Book" pitchFamily="2" charset="0"/>
              <a:cs typeface="Calibri"/>
            </a:endParaRPr>
          </a:p>
          <a:p>
            <a:pPr lvl="1"/>
            <a:r>
              <a:rPr lang="en-GB" dirty="0">
                <a:latin typeface="FoundrySterling-Book" pitchFamily="2" charset="0"/>
              </a:rPr>
              <a:t>Where to start</a:t>
            </a:r>
            <a:endParaRPr lang="en-GB" dirty="0">
              <a:latin typeface="FoundrySterling-Book" pitchFamily="2" charset="0"/>
              <a:cs typeface="Calibri"/>
            </a:endParaRPr>
          </a:p>
          <a:p>
            <a:pPr lvl="1"/>
            <a:r>
              <a:rPr lang="en-GB" dirty="0">
                <a:latin typeface="FoundrySterling-Book" pitchFamily="2" charset="0"/>
              </a:rPr>
              <a:t>Tips for each module</a:t>
            </a:r>
          </a:p>
          <a:p>
            <a:pPr lvl="1"/>
            <a:r>
              <a:rPr lang="en-GB" dirty="0">
                <a:latin typeface="FoundrySterling-Book" pitchFamily="2" charset="0"/>
                <a:cs typeface="Calibri"/>
              </a:rPr>
              <a:t>Example structure</a:t>
            </a:r>
          </a:p>
          <a:p>
            <a:r>
              <a:rPr lang="en-GB" dirty="0">
                <a:latin typeface="FoundrySterling-Book" pitchFamily="2" charset="0"/>
              </a:rPr>
              <a:t>Team CVs</a:t>
            </a:r>
          </a:p>
          <a:p>
            <a:r>
              <a:rPr lang="en-GB" dirty="0">
                <a:latin typeface="FoundrySterling-Book" pitchFamily="2" charset="0"/>
              </a:rPr>
              <a:t>Scheme differences and fellowships</a:t>
            </a:r>
          </a:p>
          <a:p>
            <a:r>
              <a:rPr lang="en-GB" dirty="0">
                <a:latin typeface="FoundrySterling-Book" pitchFamily="2" charset="0"/>
              </a:rPr>
              <a:t>Resources</a:t>
            </a:r>
            <a:endParaRPr lang="en-GB" dirty="0">
              <a:latin typeface="FoundrySterling-Book" pitchFamily="2" charset="0"/>
              <a:cs typeface="Calibri"/>
            </a:endParaRPr>
          </a:p>
          <a:p>
            <a:r>
              <a:rPr lang="en-GB" dirty="0">
                <a:latin typeface="FoundrySterling-Book" pitchFamily="2" charset="0"/>
              </a:rPr>
              <a:t>Questions and discussion</a:t>
            </a:r>
            <a:endParaRPr lang="en-GB" i="1" dirty="0">
              <a:solidFill>
                <a:schemeClr val="accent2"/>
              </a:solidFill>
              <a:latin typeface="FOUNDRYSTERLING-BOOK" pitchFamily="2" charset="0"/>
              <a:cs typeface="Calibri"/>
            </a:endParaRPr>
          </a:p>
        </p:txBody>
      </p:sp>
      <p:sp>
        <p:nvSpPr>
          <p:cNvPr id="4" name="TextBox 3">
            <a:extLst>
              <a:ext uri="{FF2B5EF4-FFF2-40B4-BE49-F238E27FC236}">
                <a16:creationId xmlns:a16="http://schemas.microsoft.com/office/drawing/2014/main" id="{00AACDEB-DC17-4F85-9146-0995E4151EF9}"/>
              </a:ext>
            </a:extLst>
          </p:cNvPr>
          <p:cNvSpPr txBox="1"/>
          <p:nvPr/>
        </p:nvSpPr>
        <p:spPr>
          <a:xfrm>
            <a:off x="7148871" y="4446081"/>
            <a:ext cx="4501661" cy="1938992"/>
          </a:xfrm>
          <a:prstGeom prst="rect">
            <a:avLst/>
          </a:prstGeom>
          <a:solidFill>
            <a:schemeClr val="accent4">
              <a:lumMod val="60000"/>
              <a:lumOff val="40000"/>
            </a:schemeClr>
          </a:solidFill>
        </p:spPr>
        <p:txBody>
          <a:bodyPr wrap="square" rtlCol="0">
            <a:spAutoFit/>
          </a:bodyPr>
          <a:lstStyle/>
          <a:p>
            <a:r>
              <a:rPr lang="en-GB" sz="2400" b="1">
                <a:latin typeface="FoundrySterling-Book"/>
              </a:rPr>
              <a:t>Poll</a:t>
            </a:r>
          </a:p>
          <a:p>
            <a:pPr marL="285750" indent="-285750">
              <a:buFont typeface="Arial" panose="020B0604020202020204" pitchFamily="34" charset="0"/>
              <a:buChar char="•"/>
            </a:pPr>
            <a:r>
              <a:rPr lang="en-GB" sz="2400">
                <a:latin typeface="FoundrySterling-Book"/>
              </a:rPr>
              <a:t>What is your current level of awareness of the narrative CV?</a:t>
            </a:r>
          </a:p>
          <a:p>
            <a:pPr marL="285750" indent="-285750">
              <a:buFont typeface="Arial" panose="020B0604020202020204" pitchFamily="34" charset="0"/>
              <a:buChar char="•"/>
            </a:pPr>
            <a:r>
              <a:rPr lang="en-GB" sz="2400">
                <a:latin typeface="FoundrySterling-Book"/>
              </a:rPr>
              <a:t>How prepared do you feel to start writing your narrative CV?​</a:t>
            </a:r>
          </a:p>
        </p:txBody>
      </p:sp>
    </p:spTree>
    <p:extLst>
      <p:ext uri="{BB962C8B-B14F-4D97-AF65-F5344CB8AC3E}">
        <p14:creationId xmlns:p14="http://schemas.microsoft.com/office/powerpoint/2010/main" val="50652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C155-C55C-4467-9CCF-0B24013EDBB9}"/>
              </a:ext>
            </a:extLst>
          </p:cNvPr>
          <p:cNvSpPr>
            <a:spLocks noGrp="1"/>
          </p:cNvSpPr>
          <p:nvPr>
            <p:ph type="title"/>
          </p:nvPr>
        </p:nvSpPr>
        <p:spPr>
          <a:xfrm>
            <a:off x="687888" y="274733"/>
            <a:ext cx="10515600" cy="1325563"/>
          </a:xfrm>
        </p:spPr>
        <p:txBody>
          <a:bodyPr/>
          <a:lstStyle/>
          <a:p>
            <a:r>
              <a:rPr lang="en-GB">
                <a:latin typeface="FoundrySterling-Book"/>
              </a:rPr>
              <a:t>Team CVs</a:t>
            </a:r>
          </a:p>
        </p:txBody>
      </p:sp>
      <p:sp>
        <p:nvSpPr>
          <p:cNvPr id="3" name="Content Placeholder 2">
            <a:extLst>
              <a:ext uri="{FF2B5EF4-FFF2-40B4-BE49-F238E27FC236}">
                <a16:creationId xmlns:a16="http://schemas.microsoft.com/office/drawing/2014/main" id="{06D2248E-465B-4BDD-9C2C-8B2EDD24686D}"/>
              </a:ext>
            </a:extLst>
          </p:cNvPr>
          <p:cNvSpPr>
            <a:spLocks noGrp="1"/>
          </p:cNvSpPr>
          <p:nvPr>
            <p:ph idx="1"/>
          </p:nvPr>
        </p:nvSpPr>
        <p:spPr>
          <a:xfrm>
            <a:off x="444649" y="1889783"/>
            <a:ext cx="10909151" cy="4297982"/>
          </a:xfrm>
        </p:spPr>
        <p:txBody>
          <a:bodyPr>
            <a:normAutofit/>
          </a:bodyPr>
          <a:lstStyle/>
          <a:p>
            <a:r>
              <a:rPr lang="en-GB"/>
              <a:t>Download the </a:t>
            </a:r>
            <a:r>
              <a:rPr lang="en-GB">
                <a:hlinkClick r:id="rId3"/>
              </a:rPr>
              <a:t>guide</a:t>
            </a:r>
            <a:r>
              <a:rPr lang="en-GB"/>
              <a:t> to suggested steps for team leads</a:t>
            </a:r>
          </a:p>
          <a:p>
            <a:r>
              <a:rPr lang="en-GB"/>
              <a:t>Skills and experience needed – </a:t>
            </a:r>
            <a:r>
              <a:rPr lang="en-GB" b="1"/>
              <a:t>collectively</a:t>
            </a:r>
            <a:r>
              <a:rPr lang="en-GB"/>
              <a:t> – by the team to deliver the project, i.e. a ‘showcase’ </a:t>
            </a:r>
          </a:p>
          <a:p>
            <a:r>
              <a:rPr lang="en-GB"/>
              <a:t>Structure by theme rather than person-by-person</a:t>
            </a:r>
          </a:p>
          <a:p>
            <a:r>
              <a:rPr lang="en-GB"/>
              <a:t>Roles within the team: show how the individuals contribute</a:t>
            </a:r>
          </a:p>
          <a:p>
            <a:pPr lvl="1"/>
            <a:r>
              <a:rPr lang="en-GB"/>
              <a:t>E.g. Successful leadership of complex or collaborative projects by the Project Lead(s)</a:t>
            </a:r>
          </a:p>
          <a:p>
            <a:pPr lvl="1"/>
            <a:r>
              <a:rPr lang="en-GB"/>
              <a:t>E.g. Strong examples of supporting career development by Training Lead</a:t>
            </a:r>
          </a:p>
          <a:p>
            <a:pPr lvl="1"/>
            <a:r>
              <a:rPr lang="en-GB"/>
              <a:t>E.g. Contributions of team members at earlier career stages</a:t>
            </a:r>
          </a:p>
        </p:txBody>
      </p:sp>
      <p:sp>
        <p:nvSpPr>
          <p:cNvPr id="4" name="TextBox 3">
            <a:extLst>
              <a:ext uri="{FF2B5EF4-FFF2-40B4-BE49-F238E27FC236}">
                <a16:creationId xmlns:a16="http://schemas.microsoft.com/office/drawing/2014/main" id="{E8AF3241-3702-42A7-A0DB-9543DCFD3BDB}"/>
              </a:ext>
            </a:extLst>
          </p:cNvPr>
          <p:cNvSpPr txBox="1"/>
          <p:nvPr/>
        </p:nvSpPr>
        <p:spPr>
          <a:xfrm>
            <a:off x="971085" y="5828021"/>
            <a:ext cx="10382715" cy="677108"/>
          </a:xfrm>
          <a:prstGeom prst="rect">
            <a:avLst/>
          </a:prstGeom>
          <a:solidFill>
            <a:schemeClr val="accent2">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FOUNDRYSTERLING-BOOK"/>
              </a:rPr>
              <a:t>Focus</a:t>
            </a:r>
            <a:r>
              <a:rPr kumimoji="0" lang="en-GB" sz="2000" b="1" i="0" u="none" strike="noStrike" kern="1200" cap="none" spc="0" normalizeH="0" noProof="0">
                <a:ln>
                  <a:noFill/>
                </a:ln>
                <a:solidFill>
                  <a:prstClr val="black"/>
                </a:solidFill>
                <a:effectLst/>
                <a:uLnTx/>
                <a:uFillTx/>
                <a:latin typeface="FOUNDRYSTERLING-BOOK"/>
              </a:rPr>
              <a:t> on </a:t>
            </a:r>
            <a:r>
              <a:rPr lang="en-GB" sz="2000" b="1" noProof="0">
                <a:solidFill>
                  <a:prstClr val="black"/>
                </a:solidFill>
                <a:latin typeface="FOUNDRYSTERLING-BOOK"/>
              </a:rPr>
              <a:t>what is needed for the </a:t>
            </a:r>
            <a:r>
              <a:rPr kumimoji="0" lang="en-GB" sz="2000" b="1" i="0" u="none" strike="noStrike" kern="1200" cap="none" spc="0" normalizeH="0" noProof="0">
                <a:ln>
                  <a:noFill/>
                </a:ln>
                <a:solidFill>
                  <a:prstClr val="black"/>
                </a:solidFill>
                <a:effectLst/>
                <a:uLnTx/>
                <a:uFillTx/>
                <a:latin typeface="FOUNDRYSTERLING-BOOK"/>
              </a:rPr>
              <a:t>specific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prstClr val="black"/>
                </a:solidFill>
                <a:latin typeface="FoundrySterling-Book"/>
              </a:rPr>
              <a:t>The</a:t>
            </a:r>
            <a:r>
              <a:rPr lang="en-GB">
                <a:solidFill>
                  <a:prstClr val="black"/>
                </a:solidFill>
                <a:latin typeface="FoundrySterling-Book"/>
              </a:rPr>
              <a:t> best examples may not be the default ‘top’ achievements from the standard academic CVs</a:t>
            </a:r>
            <a:endParaRPr lang="en-GB" i="0" u="none" strike="noStrike" kern="1200" cap="none" spc="0" normalizeH="0" baseline="0" noProof="0">
              <a:ln>
                <a:noFill/>
              </a:ln>
              <a:solidFill>
                <a:prstClr val="black"/>
              </a:solidFill>
              <a:effectLst/>
              <a:uLnTx/>
              <a:uFillTx/>
              <a:latin typeface="FoundrySterling-Book"/>
            </a:endParaRPr>
          </a:p>
        </p:txBody>
      </p:sp>
      <p:sp>
        <p:nvSpPr>
          <p:cNvPr id="5" name="Rectangle 4">
            <a:extLst>
              <a:ext uri="{FF2B5EF4-FFF2-40B4-BE49-F238E27FC236}">
                <a16:creationId xmlns:a16="http://schemas.microsoft.com/office/drawing/2014/main" id="{0B613B22-785E-4F4C-A8A6-61CA385EA4FB}"/>
              </a:ext>
            </a:extLst>
          </p:cNvPr>
          <p:cNvSpPr/>
          <p:nvPr/>
        </p:nvSpPr>
        <p:spPr>
          <a:xfrm>
            <a:off x="687888" y="1255691"/>
            <a:ext cx="9494520" cy="523220"/>
          </a:xfrm>
          <a:prstGeom prst="rect">
            <a:avLst/>
          </a:prstGeom>
        </p:spPr>
        <p:txBody>
          <a:bodyPr wrap="square">
            <a:spAutoFit/>
          </a:bodyPr>
          <a:lstStyle/>
          <a:p>
            <a:r>
              <a:rPr lang="en-GB" sz="2800">
                <a:latin typeface="FoundrySterling-Book" pitchFamily="2" charset="0"/>
              </a:rPr>
              <a:t>A single narrative CV for a team, e.g. used by UKRI</a:t>
            </a:r>
          </a:p>
        </p:txBody>
      </p:sp>
      <p:pic>
        <p:nvPicPr>
          <p:cNvPr id="7" name="Picture 6">
            <a:extLst>
              <a:ext uri="{FF2B5EF4-FFF2-40B4-BE49-F238E27FC236}">
                <a16:creationId xmlns:a16="http://schemas.microsoft.com/office/drawing/2014/main" id="{D4C775BA-AD81-45B7-856F-68B86CB4D1A1}"/>
              </a:ext>
            </a:extLst>
          </p:cNvPr>
          <p:cNvPicPr>
            <a:picLocks noChangeAspect="1"/>
          </p:cNvPicPr>
          <p:nvPr/>
        </p:nvPicPr>
        <p:blipFill rotWithShape="1">
          <a:blip r:embed="rId4">
            <a:extLst>
              <a:ext uri="{28A0092B-C50C-407E-A947-70E740481C1C}">
                <a14:useLocalDpi xmlns:a14="http://schemas.microsoft.com/office/drawing/2010/main" val="0"/>
              </a:ext>
            </a:extLst>
          </a:blip>
          <a:srcRect l="15955" b="20989"/>
          <a:stretch/>
        </p:blipFill>
        <p:spPr>
          <a:xfrm>
            <a:off x="9122485" y="171487"/>
            <a:ext cx="2958352" cy="1840194"/>
          </a:xfrm>
          <a:prstGeom prst="rect">
            <a:avLst/>
          </a:prstGeom>
        </p:spPr>
      </p:pic>
      <p:sp>
        <p:nvSpPr>
          <p:cNvPr id="8" name="TextBox 7">
            <a:extLst>
              <a:ext uri="{FF2B5EF4-FFF2-40B4-BE49-F238E27FC236}">
                <a16:creationId xmlns:a16="http://schemas.microsoft.com/office/drawing/2014/main" id="{BF63635C-E4F9-42EE-B3CA-CD7107B4A51D}"/>
              </a:ext>
            </a:extLst>
          </p:cNvPr>
          <p:cNvSpPr txBox="1"/>
          <p:nvPr/>
        </p:nvSpPr>
        <p:spPr>
          <a:xfrm>
            <a:off x="9122485" y="6615952"/>
            <a:ext cx="3259567" cy="230832"/>
          </a:xfrm>
          <a:prstGeom prst="rect">
            <a:avLst/>
          </a:prstGeom>
          <a:noFill/>
        </p:spPr>
        <p:txBody>
          <a:bodyPr wrap="square" rtlCol="0">
            <a:spAutoFit/>
          </a:bodyPr>
          <a:lstStyle/>
          <a:p>
            <a:r>
              <a:rPr lang="en-GB" sz="900"/>
              <a:t>Image credit: Nick </a:t>
            </a:r>
            <a:r>
              <a:rPr lang="en-GB" sz="900" err="1"/>
              <a:t>Youngson</a:t>
            </a:r>
            <a:r>
              <a:rPr lang="en-GB" sz="900"/>
              <a:t> CC BY-SA 3.0 Alpha Stock Images</a:t>
            </a:r>
          </a:p>
        </p:txBody>
      </p:sp>
    </p:spTree>
    <p:extLst>
      <p:ext uri="{BB962C8B-B14F-4D97-AF65-F5344CB8AC3E}">
        <p14:creationId xmlns:p14="http://schemas.microsoft.com/office/powerpoint/2010/main" val="18715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8181-04A3-4C7F-8671-835B00A6E709}"/>
              </a:ext>
            </a:extLst>
          </p:cNvPr>
          <p:cNvSpPr>
            <a:spLocks noGrp="1"/>
          </p:cNvSpPr>
          <p:nvPr>
            <p:ph type="title"/>
          </p:nvPr>
        </p:nvSpPr>
        <p:spPr>
          <a:xfrm>
            <a:off x="343677" y="178513"/>
            <a:ext cx="10515600" cy="1325563"/>
          </a:xfrm>
        </p:spPr>
        <p:txBody>
          <a:bodyPr/>
          <a:lstStyle/>
          <a:p>
            <a:r>
              <a:rPr lang="en-GB"/>
              <a:t>Scheme-specific differences to look out for</a:t>
            </a:r>
          </a:p>
        </p:txBody>
      </p:sp>
      <p:sp>
        <p:nvSpPr>
          <p:cNvPr id="3" name="Content Placeholder 2">
            <a:extLst>
              <a:ext uri="{FF2B5EF4-FFF2-40B4-BE49-F238E27FC236}">
                <a16:creationId xmlns:a16="http://schemas.microsoft.com/office/drawing/2014/main" id="{0FB920C1-ED35-4C58-B4FB-0A047651E72C}"/>
              </a:ext>
            </a:extLst>
          </p:cNvPr>
          <p:cNvSpPr>
            <a:spLocks noGrp="1"/>
          </p:cNvSpPr>
          <p:nvPr>
            <p:ph idx="1"/>
          </p:nvPr>
        </p:nvSpPr>
        <p:spPr>
          <a:xfrm>
            <a:off x="838200" y="1290918"/>
            <a:ext cx="10618694" cy="5663901"/>
          </a:xfrm>
        </p:spPr>
        <p:txBody>
          <a:bodyPr vert="horz" lIns="91440" tIns="45720" rIns="91440" bIns="45720" rtlCol="0" anchor="t">
            <a:normAutofit fontScale="92500" lnSpcReduction="10000"/>
          </a:bodyPr>
          <a:lstStyle/>
          <a:p>
            <a:r>
              <a:rPr lang="en-GB"/>
              <a:t>Length limit variations – check carefully</a:t>
            </a:r>
          </a:p>
          <a:p>
            <a:r>
              <a:rPr lang="en-GB"/>
              <a:t>Some funders do not include Module 4 (broader impact)</a:t>
            </a:r>
          </a:p>
          <a:p>
            <a:r>
              <a:rPr lang="en-GB"/>
              <a:t>Metrics, e.g. may allow citations but not </a:t>
            </a:r>
            <a:r>
              <a:rPr lang="en-GB" err="1"/>
              <a:t>altmetrics</a:t>
            </a:r>
            <a:endParaRPr lang="en-GB"/>
          </a:p>
          <a:p>
            <a:r>
              <a:rPr lang="en-GB">
                <a:latin typeface="FoundrySterling-Book"/>
              </a:rPr>
              <a:t>Hyperlinks, e.g. do they want hyperlinked DOIs or does format remove links?</a:t>
            </a:r>
          </a:p>
          <a:p>
            <a:r>
              <a:rPr lang="en-GB"/>
              <a:t>Asking for ‘future’ as well ‘past’ e.g. Science and Technologies Facilities Council fellowship</a:t>
            </a:r>
          </a:p>
          <a:p>
            <a:pPr lvl="1"/>
            <a:r>
              <a:rPr lang="en-GB"/>
              <a:t>“Have identified opportunities to access career development support…” (Module 2)</a:t>
            </a:r>
          </a:p>
          <a:p>
            <a:pPr lvl="1"/>
            <a:r>
              <a:rPr lang="en-GB"/>
              <a:t>“Describe how you would communicate and disseminate your research outcomes …” (Module 3 and Module 4) </a:t>
            </a:r>
          </a:p>
          <a:p>
            <a:r>
              <a:rPr lang="en-GB">
                <a:latin typeface="FoundrySterling-Book"/>
              </a:rPr>
              <a:t>E.g. NERC Pushing The Frontiers (Jan. 2023)</a:t>
            </a:r>
          </a:p>
          <a:p>
            <a:pPr lvl="1"/>
            <a:r>
              <a:rPr lang="en-GB" sz="2000">
                <a:latin typeface="Arial"/>
                <a:cs typeface="Arial"/>
              </a:rPr>
              <a:t>•</a:t>
            </a:r>
            <a:r>
              <a:rPr lang="en-GB" sz="2000" i="1">
                <a:latin typeface="FoundrySterling-Book"/>
              </a:rPr>
              <a:t>“the panel members were looking for a clear statement of what your research needs are and how you will deliver those requirements within the proposed project (with reference to previous experience/record as required</a:t>
            </a:r>
            <a:r>
              <a:rPr lang="en-GB" sz="2000">
                <a:latin typeface="FoundrySterling-Book"/>
              </a:rPr>
              <a:t>)”</a:t>
            </a:r>
            <a:endParaRPr lang="en-GB">
              <a:latin typeface="FoundrySterling-Book"/>
            </a:endParaRPr>
          </a:p>
          <a:p>
            <a:pPr lvl="1"/>
            <a:r>
              <a:rPr lang="en-GB" sz="2000">
                <a:latin typeface="Arial"/>
                <a:cs typeface="Arial"/>
              </a:rPr>
              <a:t>•</a:t>
            </a:r>
            <a:r>
              <a:rPr lang="en-GB" sz="2000" i="1">
                <a:latin typeface="FoundrySterling-Book"/>
              </a:rPr>
              <a:t>“The panel commented that this was slightly backward looking in that it pointed to past successes rather than how the team would deliver these elements in the future”</a:t>
            </a:r>
            <a:endParaRPr lang="en-GB">
              <a:latin typeface="FoundrySterling-Book"/>
            </a:endParaRPr>
          </a:p>
          <a:p>
            <a:pPr lvl="1"/>
            <a:endParaRPr lang="en-GB"/>
          </a:p>
        </p:txBody>
      </p:sp>
    </p:spTree>
    <p:extLst>
      <p:ext uri="{BB962C8B-B14F-4D97-AF65-F5344CB8AC3E}">
        <p14:creationId xmlns:p14="http://schemas.microsoft.com/office/powerpoint/2010/main" val="315926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3E0D-7730-4657-A6F4-3A564031379C}"/>
              </a:ext>
            </a:extLst>
          </p:cNvPr>
          <p:cNvSpPr>
            <a:spLocks noGrp="1"/>
          </p:cNvSpPr>
          <p:nvPr>
            <p:ph type="title"/>
          </p:nvPr>
        </p:nvSpPr>
        <p:spPr/>
        <p:txBody>
          <a:bodyPr/>
          <a:lstStyle/>
          <a:p>
            <a:r>
              <a:rPr lang="en-GB"/>
              <a:t>Advising fellowship applicants</a:t>
            </a:r>
          </a:p>
        </p:txBody>
      </p:sp>
      <p:sp>
        <p:nvSpPr>
          <p:cNvPr id="3" name="Content Placeholder 2">
            <a:extLst>
              <a:ext uri="{FF2B5EF4-FFF2-40B4-BE49-F238E27FC236}">
                <a16:creationId xmlns:a16="http://schemas.microsoft.com/office/drawing/2014/main" id="{0D6EF72F-96B9-43E7-82C0-E19B284E7EA0}"/>
              </a:ext>
            </a:extLst>
          </p:cNvPr>
          <p:cNvSpPr>
            <a:spLocks noGrp="1"/>
          </p:cNvSpPr>
          <p:nvPr>
            <p:ph idx="1"/>
          </p:nvPr>
        </p:nvSpPr>
        <p:spPr/>
        <p:txBody>
          <a:bodyPr vert="horz" lIns="91440" tIns="45720" rIns="91440" bIns="45720" rtlCol="0" anchor="t">
            <a:normAutofit fontScale="85000" lnSpcReduction="10000"/>
          </a:bodyPr>
          <a:lstStyle/>
          <a:p>
            <a:r>
              <a:rPr lang="en-GB" sz="2600">
                <a:latin typeface="FoundrySterling-Book"/>
              </a:rPr>
              <a:t>Context - Fellowship applications – NERC Independent Research Fellowships (2022, 2023); STFC Ernest Rutherford Fellowship – 10 applicants</a:t>
            </a:r>
            <a:endParaRPr lang="en-US"/>
          </a:p>
          <a:p>
            <a:r>
              <a:rPr lang="en-GB" sz="2600">
                <a:latin typeface="FoundrySterling-Book"/>
              </a:rPr>
              <a:t>Competitiveness – consider the weighting attached to the Capability to Deliver</a:t>
            </a:r>
            <a:endParaRPr lang="en-GB"/>
          </a:p>
          <a:p>
            <a:r>
              <a:rPr lang="en-GB" sz="2600">
                <a:latin typeface="FoundrySterling-Book"/>
              </a:rPr>
              <a:t>A quiet word with panellists or reviewers</a:t>
            </a:r>
            <a:endParaRPr lang="en-GB"/>
          </a:p>
          <a:p>
            <a:r>
              <a:rPr lang="en-GB" sz="2600">
                <a:latin typeface="FoundrySterling-Book"/>
              </a:rPr>
              <a:t>Watch for changes in word count – 1,000 in 2023, 2,000 in 2022</a:t>
            </a:r>
            <a:endParaRPr lang="en-GB"/>
          </a:p>
          <a:p>
            <a:r>
              <a:rPr lang="en-GB" sz="2600">
                <a:latin typeface="FoundrySterling-Book"/>
              </a:rPr>
              <a:t>Make sure applicants share drafts of material in good time (Funding Service obstacle!)</a:t>
            </a:r>
            <a:endParaRPr lang="en-GB"/>
          </a:p>
          <a:p>
            <a:r>
              <a:rPr lang="en-GB" sz="2600">
                <a:latin typeface="FoundrySterling-Book"/>
              </a:rPr>
              <a:t>Applicant career stage will be recognised by reviewers, but try to add something rather than leave gaps, wherever possible</a:t>
            </a:r>
            <a:endParaRPr lang="en-GB"/>
          </a:p>
          <a:p>
            <a:r>
              <a:rPr lang="en-GB" sz="2600">
                <a:latin typeface="FoundrySterling-Book"/>
              </a:rPr>
              <a:t>Influence and contributions beyond academia – outreach and engagement with schools, the public, etc. (especially given the non-specialist backgrounds of reviewers)</a:t>
            </a:r>
            <a:endParaRPr lang="en-GB"/>
          </a:p>
          <a:p>
            <a:r>
              <a:rPr lang="en-GB" sz="2600">
                <a:latin typeface="FoundrySterling-Book"/>
              </a:rPr>
              <a:t>What have you done or what will you do with the funders’ (public/charity) money? Be as outward looking as possible</a:t>
            </a:r>
            <a:endParaRPr lang="en-GB"/>
          </a:p>
          <a:p>
            <a:endParaRPr lang="en-GB">
              <a:highlight>
                <a:srgbClr val="FFFF00"/>
              </a:highlight>
            </a:endParaRPr>
          </a:p>
        </p:txBody>
      </p:sp>
    </p:spTree>
    <p:extLst>
      <p:ext uri="{BB962C8B-B14F-4D97-AF65-F5344CB8AC3E}">
        <p14:creationId xmlns:p14="http://schemas.microsoft.com/office/powerpoint/2010/main" val="109763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33483-53A9-DD3D-8D24-BE94D5D56D9D}"/>
              </a:ext>
            </a:extLst>
          </p:cNvPr>
          <p:cNvSpPr>
            <a:spLocks noGrp="1"/>
          </p:cNvSpPr>
          <p:nvPr>
            <p:ph type="title"/>
          </p:nvPr>
        </p:nvSpPr>
        <p:spPr>
          <a:xfrm>
            <a:off x="502920" y="138271"/>
            <a:ext cx="10515600" cy="1325563"/>
          </a:xfrm>
        </p:spPr>
        <p:txBody>
          <a:bodyPr/>
          <a:lstStyle/>
          <a:p>
            <a:r>
              <a:rPr lang="en-GB">
                <a:latin typeface="FoundrySterling-Book"/>
              </a:rPr>
              <a:t>FAQ</a:t>
            </a:r>
          </a:p>
        </p:txBody>
      </p:sp>
      <p:sp>
        <p:nvSpPr>
          <p:cNvPr id="3" name="Content Placeholder 2">
            <a:extLst>
              <a:ext uri="{FF2B5EF4-FFF2-40B4-BE49-F238E27FC236}">
                <a16:creationId xmlns:a16="http://schemas.microsoft.com/office/drawing/2014/main" id="{427C20CE-EE09-BEAA-ADBB-85D6F51F083E}"/>
              </a:ext>
            </a:extLst>
          </p:cNvPr>
          <p:cNvSpPr>
            <a:spLocks noGrp="1"/>
          </p:cNvSpPr>
          <p:nvPr>
            <p:ph idx="1"/>
          </p:nvPr>
        </p:nvSpPr>
        <p:spPr>
          <a:xfrm>
            <a:off x="370840" y="1453674"/>
            <a:ext cx="8417560" cy="5058886"/>
          </a:xfrm>
        </p:spPr>
        <p:txBody>
          <a:bodyPr vert="horz" lIns="91440" tIns="45720" rIns="91440" bIns="45720" rtlCol="0" anchor="t">
            <a:normAutofit/>
          </a:bodyPr>
          <a:lstStyle/>
          <a:p>
            <a:pPr marL="0" indent="0">
              <a:buNone/>
            </a:pPr>
            <a:r>
              <a:rPr lang="en-GB">
                <a:latin typeface="FoundrySterling-Book"/>
              </a:rPr>
              <a:t>Is the Narrative CV here to stay?</a:t>
            </a:r>
            <a:endParaRPr lang="en-GB"/>
          </a:p>
          <a:p>
            <a:pPr marL="0" indent="0">
              <a:lnSpc>
                <a:spcPct val="100000"/>
              </a:lnSpc>
              <a:buNone/>
            </a:pPr>
            <a:r>
              <a:rPr lang="en-GB" sz="2000">
                <a:latin typeface="FoundrySterling-Book"/>
              </a:rPr>
              <a:t>Probably yes, both nationally and internationally. UKRI have indicated that they will use the Narrative CV in all funding schemes from early 2024. </a:t>
            </a:r>
          </a:p>
          <a:p>
            <a:pPr marL="0" indent="0">
              <a:lnSpc>
                <a:spcPct val="100000"/>
              </a:lnSpc>
              <a:buNone/>
            </a:pPr>
            <a:r>
              <a:rPr lang="en-GB">
                <a:latin typeface="FoundrySterling-Book"/>
              </a:rPr>
              <a:t>Does all the Narrative CV need to be provided in prose?</a:t>
            </a:r>
            <a:endParaRPr lang="en-GB"/>
          </a:p>
          <a:p>
            <a:pPr marL="0" indent="0">
              <a:buNone/>
            </a:pPr>
            <a:r>
              <a:rPr lang="en-GB" sz="2000">
                <a:latin typeface="FoundrySterling-Book"/>
              </a:rPr>
              <a:t>No, it is fine to include bullet points as well as full sentences. </a:t>
            </a:r>
          </a:p>
          <a:p>
            <a:pPr marL="0" indent="0">
              <a:buNone/>
            </a:pPr>
            <a:r>
              <a:rPr lang="en-GB">
                <a:latin typeface="FoundrySterling-Book"/>
              </a:rPr>
              <a:t>How will the Narrative CV be assessed?</a:t>
            </a:r>
            <a:endParaRPr lang="en-GB"/>
          </a:p>
          <a:p>
            <a:pPr marL="0" indent="0">
              <a:buNone/>
            </a:pPr>
            <a:r>
              <a:rPr lang="en-GB" sz="2000">
                <a:latin typeface="FoundrySterling-Book"/>
              </a:rPr>
              <a:t>This varies by funder, but reviewers are asked to assess the CV as a whole </a:t>
            </a:r>
            <a:br>
              <a:rPr lang="en-GB" sz="2000">
                <a:latin typeface="FoundrySterling-Book"/>
              </a:rPr>
            </a:br>
            <a:r>
              <a:rPr lang="en-GB" sz="2000">
                <a:latin typeface="FoundrySterling-Book"/>
              </a:rPr>
              <a:t>rather than individual modules.</a:t>
            </a:r>
          </a:p>
          <a:p>
            <a:pPr marL="0" indent="0">
              <a:buNone/>
            </a:pPr>
            <a:r>
              <a:rPr lang="en-GB">
                <a:latin typeface="FoundrySterling-Book"/>
              </a:rPr>
              <a:t>Are there libraries of successful Narrative CVs?</a:t>
            </a:r>
          </a:p>
          <a:p>
            <a:pPr marL="0" indent="0">
              <a:lnSpc>
                <a:spcPct val="100000"/>
              </a:lnSpc>
              <a:buNone/>
            </a:pPr>
            <a:r>
              <a:rPr lang="en-GB" sz="2000">
                <a:latin typeface="FoundrySterling-Book"/>
              </a:rPr>
              <a:t>Not at the moment, as it’s too early to identify good examples. </a:t>
            </a:r>
            <a:br>
              <a:rPr lang="en-GB" sz="2000">
                <a:latin typeface="FoundrySterling-Book"/>
              </a:rPr>
            </a:br>
            <a:r>
              <a:rPr lang="en-GB" sz="2000">
                <a:latin typeface="FoundrySterling-Book"/>
              </a:rPr>
              <a:t>Also, exemplar CVs might encourage applicants to follow the model </a:t>
            </a:r>
            <a:br>
              <a:rPr lang="en-GB" sz="2000">
                <a:latin typeface="FoundrySterling-Book"/>
              </a:rPr>
            </a:br>
            <a:r>
              <a:rPr lang="en-GB" sz="2000">
                <a:latin typeface="FoundrySterling-Book"/>
              </a:rPr>
              <a:t>descriptions rather than focus on documenting their individual track record.</a:t>
            </a:r>
            <a:endParaRPr lang="en-GB" sz="2000"/>
          </a:p>
          <a:p>
            <a:endParaRPr lang="en-GB"/>
          </a:p>
        </p:txBody>
      </p:sp>
      <p:pic>
        <p:nvPicPr>
          <p:cNvPr id="4" name="Graphic 4" descr="Thought outline">
            <a:extLst>
              <a:ext uri="{FF2B5EF4-FFF2-40B4-BE49-F238E27FC236}">
                <a16:creationId xmlns:a16="http://schemas.microsoft.com/office/drawing/2014/main" id="{B004AF1C-B734-B347-B2E0-DE6CC64E76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9781" y="-101600"/>
            <a:ext cx="4259179" cy="4259179"/>
          </a:xfrm>
          <a:prstGeom prst="rect">
            <a:avLst/>
          </a:prstGeom>
        </p:spPr>
      </p:pic>
    </p:spTree>
    <p:extLst>
      <p:ext uri="{BB962C8B-B14F-4D97-AF65-F5344CB8AC3E}">
        <p14:creationId xmlns:p14="http://schemas.microsoft.com/office/powerpoint/2010/main" val="2162982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931E73-23FF-4D70-AC4F-4129E0ACC727}"/>
              </a:ext>
            </a:extLst>
          </p:cNvPr>
          <p:cNvSpPr>
            <a:spLocks noGrp="1"/>
          </p:cNvSpPr>
          <p:nvPr>
            <p:ph type="title"/>
          </p:nvPr>
        </p:nvSpPr>
        <p:spPr>
          <a:xfrm>
            <a:off x="836679" y="328054"/>
            <a:ext cx="6002110" cy="1495425"/>
          </a:xfrm>
        </p:spPr>
        <p:txBody>
          <a:bodyPr>
            <a:normAutofit/>
          </a:bodyPr>
          <a:lstStyle/>
          <a:p>
            <a:r>
              <a:rPr lang="en-GB" sz="4000">
                <a:latin typeface="FoundrySterling-Book"/>
              </a:rPr>
              <a:t>Resources</a:t>
            </a:r>
          </a:p>
        </p:txBody>
      </p:sp>
      <p:sp>
        <p:nvSpPr>
          <p:cNvPr id="3" name="Content Placeholder 2">
            <a:extLst>
              <a:ext uri="{FF2B5EF4-FFF2-40B4-BE49-F238E27FC236}">
                <a16:creationId xmlns:a16="http://schemas.microsoft.com/office/drawing/2014/main" id="{F8A92DC3-A8BF-44F6-AC1F-6E71D0973320}"/>
              </a:ext>
            </a:extLst>
          </p:cNvPr>
          <p:cNvSpPr>
            <a:spLocks noGrp="1"/>
          </p:cNvSpPr>
          <p:nvPr>
            <p:ph idx="1"/>
          </p:nvPr>
        </p:nvSpPr>
        <p:spPr>
          <a:xfrm>
            <a:off x="836680" y="1483835"/>
            <a:ext cx="6002110" cy="4583151"/>
          </a:xfrm>
        </p:spPr>
        <p:txBody>
          <a:bodyPr vert="horz" lIns="91440" tIns="45720" rIns="91440" bIns="45720" rtlCol="0" anchor="t">
            <a:normAutofit/>
          </a:bodyPr>
          <a:lstStyle/>
          <a:p>
            <a:r>
              <a:rPr lang="en-GB" sz="2400"/>
              <a:t>University of Oxford </a:t>
            </a:r>
            <a:r>
              <a:rPr lang="en-GB" sz="2400">
                <a:hlinkClick r:id="rId3"/>
              </a:rPr>
              <a:t>Narrative CV webpage</a:t>
            </a:r>
            <a:endParaRPr lang="en-GB" sz="2400"/>
          </a:p>
          <a:p>
            <a:pPr lvl="1"/>
            <a:r>
              <a:rPr lang="en-GB" sz="2000"/>
              <a:t>Writing guide </a:t>
            </a:r>
          </a:p>
          <a:p>
            <a:pPr lvl="1"/>
            <a:r>
              <a:rPr lang="en-GB" sz="2000"/>
              <a:t>Recorded webinar</a:t>
            </a:r>
          </a:p>
          <a:p>
            <a:pPr lvl="1"/>
            <a:r>
              <a:rPr lang="en-GB" sz="2000"/>
              <a:t>Q&amp;A, and more</a:t>
            </a:r>
          </a:p>
          <a:p>
            <a:r>
              <a:rPr lang="en-GB" sz="2400"/>
              <a:t>Research facilitators in your department or division</a:t>
            </a:r>
          </a:p>
          <a:p>
            <a:r>
              <a:rPr lang="en-GB" sz="2400">
                <a:latin typeface="FoundrySterling-Book"/>
              </a:rPr>
              <a:t>Your peers</a:t>
            </a:r>
          </a:p>
          <a:p>
            <a:r>
              <a:rPr lang="en-GB" sz="2400">
                <a:latin typeface="FoundrySterling-Book"/>
              </a:rPr>
              <a:t>Colleagues on funder review panels</a:t>
            </a:r>
            <a:endParaRPr lang="en-GB"/>
          </a:p>
          <a:p>
            <a:r>
              <a:rPr lang="en-GB" sz="2400"/>
              <a:t>Careers Service </a:t>
            </a:r>
            <a:r>
              <a:rPr lang="en-GB" sz="2400">
                <a:hlinkClick r:id="rId4"/>
              </a:rPr>
              <a:t>appointments</a:t>
            </a:r>
            <a:endParaRPr lang="en-GB" sz="2400"/>
          </a:p>
          <a:p>
            <a:r>
              <a:rPr lang="en-GB" sz="2400"/>
              <a:t>Other universities: e.g. University of </a:t>
            </a:r>
            <a:r>
              <a:rPr lang="en-GB" sz="2400" u="sng">
                <a:hlinkClick r:id="rId5"/>
              </a:rPr>
              <a:t>Glasgow</a:t>
            </a:r>
            <a:r>
              <a:rPr lang="en-GB" sz="2400"/>
              <a:t> and University of </a:t>
            </a:r>
            <a:r>
              <a:rPr lang="en-GB" sz="2400">
                <a:hlinkClick r:id="rId6"/>
              </a:rPr>
              <a:t>Cambridge</a:t>
            </a:r>
            <a:endParaRPr lang="en-GB" sz="2000"/>
          </a:p>
          <a:p>
            <a:pPr marL="0" indent="0">
              <a:buNone/>
            </a:pPr>
            <a:endParaRPr lang="en-GB" sz="2000"/>
          </a:p>
        </p:txBody>
      </p:sp>
      <p:pic>
        <p:nvPicPr>
          <p:cNvPr id="5" name="Picture 4" descr="Office items on a table">
            <a:extLst>
              <a:ext uri="{FF2B5EF4-FFF2-40B4-BE49-F238E27FC236}">
                <a16:creationId xmlns:a16="http://schemas.microsoft.com/office/drawing/2014/main" id="{10A0CAB7-EC3C-4002-0CAD-0EF7B9FC480C}"/>
              </a:ext>
            </a:extLst>
          </p:cNvPr>
          <p:cNvPicPr>
            <a:picLocks noChangeAspect="1"/>
          </p:cNvPicPr>
          <p:nvPr/>
        </p:nvPicPr>
        <p:blipFill rotWithShape="1">
          <a:blip r:embed="rId7"/>
          <a:srcRect l="27219" r="17819" b="2"/>
          <a:stretch/>
        </p:blipFill>
        <p:spPr>
          <a:xfrm>
            <a:off x="7199440" y="10"/>
            <a:ext cx="4992560" cy="6857990"/>
          </a:xfrm>
          <a:prstGeom prst="rect">
            <a:avLst/>
          </a:prstGeom>
          <a:effectLst/>
        </p:spPr>
      </p:pic>
      <p:sp>
        <p:nvSpPr>
          <p:cNvPr id="6" name="TextBox 5">
            <a:extLst>
              <a:ext uri="{FF2B5EF4-FFF2-40B4-BE49-F238E27FC236}">
                <a16:creationId xmlns:a16="http://schemas.microsoft.com/office/drawing/2014/main" id="{2B70678F-3DC4-4664-AE48-1EA0B6D5F9A6}"/>
              </a:ext>
            </a:extLst>
          </p:cNvPr>
          <p:cNvSpPr txBox="1"/>
          <p:nvPr/>
        </p:nvSpPr>
        <p:spPr>
          <a:xfrm>
            <a:off x="7766516" y="4640133"/>
            <a:ext cx="4038209" cy="1631216"/>
          </a:xfrm>
          <a:prstGeom prst="rect">
            <a:avLst/>
          </a:prstGeom>
          <a:solidFill>
            <a:schemeClr val="accent4">
              <a:lumMod val="60000"/>
              <a:lumOff val="40000"/>
            </a:schemeClr>
          </a:solidFill>
        </p:spPr>
        <p:txBody>
          <a:bodyPr wrap="square" rtlCol="0">
            <a:spAutoFit/>
          </a:bodyPr>
          <a:lstStyle/>
          <a:p>
            <a:r>
              <a:rPr lang="en-GB" sz="2000" b="1">
                <a:latin typeface="FoundrySterling-Book"/>
              </a:rPr>
              <a:t>Poll</a:t>
            </a:r>
          </a:p>
          <a:p>
            <a:pPr marL="285750" indent="-285750">
              <a:buFont typeface="Arial" panose="020B0604020202020204" pitchFamily="34" charset="0"/>
              <a:buChar char="•"/>
            </a:pPr>
            <a:r>
              <a:rPr lang="en-GB" sz="2000">
                <a:latin typeface="FoundrySterling-Book"/>
              </a:rPr>
              <a:t>What is your current level of awareness of the narrative CV?</a:t>
            </a:r>
          </a:p>
          <a:p>
            <a:pPr marL="285750" indent="-285750">
              <a:buFont typeface="Arial" panose="020B0604020202020204" pitchFamily="34" charset="0"/>
              <a:buChar char="•"/>
            </a:pPr>
            <a:r>
              <a:rPr lang="en-GB" sz="2000">
                <a:latin typeface="FoundrySterling-Book"/>
              </a:rPr>
              <a:t>How prepared do you feel to start writing your narrative CV?​</a:t>
            </a:r>
          </a:p>
        </p:txBody>
      </p:sp>
    </p:spTree>
    <p:extLst>
      <p:ext uri="{BB962C8B-B14F-4D97-AF65-F5344CB8AC3E}">
        <p14:creationId xmlns:p14="http://schemas.microsoft.com/office/powerpoint/2010/main" val="188567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D78D-903B-4C5D-A923-DDE738B823F9}"/>
              </a:ext>
            </a:extLst>
          </p:cNvPr>
          <p:cNvSpPr>
            <a:spLocks noGrp="1"/>
          </p:cNvSpPr>
          <p:nvPr>
            <p:ph type="title"/>
          </p:nvPr>
        </p:nvSpPr>
        <p:spPr>
          <a:xfrm>
            <a:off x="640492" y="150002"/>
            <a:ext cx="10515600" cy="1325563"/>
          </a:xfrm>
        </p:spPr>
        <p:txBody>
          <a:bodyPr/>
          <a:lstStyle/>
          <a:p>
            <a:r>
              <a:rPr lang="en-GB"/>
              <a:t>Strengthen your narrative CV</a:t>
            </a:r>
          </a:p>
        </p:txBody>
      </p:sp>
      <p:sp>
        <p:nvSpPr>
          <p:cNvPr id="3" name="Content Placeholder 2">
            <a:extLst>
              <a:ext uri="{FF2B5EF4-FFF2-40B4-BE49-F238E27FC236}">
                <a16:creationId xmlns:a16="http://schemas.microsoft.com/office/drawing/2014/main" id="{EB5BF0A4-2763-48DC-919E-64736E6EDE95}"/>
              </a:ext>
            </a:extLst>
          </p:cNvPr>
          <p:cNvSpPr>
            <a:spLocks noGrp="1"/>
          </p:cNvSpPr>
          <p:nvPr>
            <p:ph idx="1"/>
          </p:nvPr>
        </p:nvSpPr>
        <p:spPr>
          <a:xfrm>
            <a:off x="258336" y="1468786"/>
            <a:ext cx="7023410" cy="4351338"/>
          </a:xfrm>
        </p:spPr>
        <p:txBody>
          <a:bodyPr/>
          <a:lstStyle/>
          <a:p>
            <a:r>
              <a:rPr lang="en-GB" b="1"/>
              <a:t>Professional development: </a:t>
            </a:r>
            <a:r>
              <a:rPr lang="en-GB"/>
              <a:t>Research staff are entitled to 10 days for professional development per year </a:t>
            </a:r>
          </a:p>
          <a:p>
            <a:r>
              <a:rPr lang="en-GB"/>
              <a:t>Take a look at the </a:t>
            </a:r>
            <a:r>
              <a:rPr lang="en-GB">
                <a:hlinkClick r:id="rId2"/>
              </a:rPr>
              <a:t>Planning your Professional Development </a:t>
            </a:r>
            <a:r>
              <a:rPr lang="en-GB"/>
              <a:t>webpage</a:t>
            </a:r>
          </a:p>
        </p:txBody>
      </p:sp>
      <p:sp>
        <p:nvSpPr>
          <p:cNvPr id="4" name="TextBox 3">
            <a:extLst>
              <a:ext uri="{FF2B5EF4-FFF2-40B4-BE49-F238E27FC236}">
                <a16:creationId xmlns:a16="http://schemas.microsoft.com/office/drawing/2014/main" id="{E2E7D83D-F3BA-4915-A8BF-A9615A805BA9}"/>
              </a:ext>
            </a:extLst>
          </p:cNvPr>
          <p:cNvSpPr txBox="1"/>
          <p:nvPr/>
        </p:nvSpPr>
        <p:spPr>
          <a:xfrm>
            <a:off x="2740606" y="5491416"/>
            <a:ext cx="7195129" cy="1015663"/>
          </a:xfrm>
          <a:prstGeom prst="rect">
            <a:avLst/>
          </a:prstGeom>
          <a:solidFill>
            <a:schemeClr val="accent4">
              <a:lumMod val="60000"/>
              <a:lumOff val="40000"/>
            </a:schemeClr>
          </a:solidFill>
        </p:spPr>
        <p:txBody>
          <a:bodyPr wrap="square" rtlCol="0">
            <a:spAutoFit/>
          </a:bodyPr>
          <a:lstStyle/>
          <a:p>
            <a:pPr algn="ctr"/>
            <a:r>
              <a:rPr lang="en-GB" sz="2000" b="1">
                <a:latin typeface="FoundrySterling-Book"/>
              </a:rPr>
              <a:t>Ideas please!</a:t>
            </a:r>
          </a:p>
          <a:p>
            <a:r>
              <a:rPr lang="en-GB" sz="2000" b="1">
                <a:latin typeface="FoundrySterling-Book"/>
              </a:rPr>
              <a:t>Poll</a:t>
            </a:r>
          </a:p>
          <a:p>
            <a:pPr marL="285750" indent="-285750">
              <a:buFont typeface="Arial" panose="020B0604020202020204" pitchFamily="34" charset="0"/>
              <a:buChar char="•"/>
            </a:pPr>
            <a:r>
              <a:rPr lang="en-GB" sz="2000">
                <a:latin typeface="FoundrySterling-Book"/>
              </a:rPr>
              <a:t>What could researchers do to strengthen their narrative CV?</a:t>
            </a:r>
          </a:p>
        </p:txBody>
      </p:sp>
      <p:pic>
        <p:nvPicPr>
          <p:cNvPr id="3074" name="Picture 2" descr="Screen shot showing text 'professional development planning for researchers' with tabs underneath &#10;https://www.ox.ac.uk/research/support-researchers/researcher-hub/professional-development-researchers">
            <a:extLst>
              <a:ext uri="{FF2B5EF4-FFF2-40B4-BE49-F238E27FC236}">
                <a16:creationId xmlns:a16="http://schemas.microsoft.com/office/drawing/2014/main" id="{4FF2A988-C058-4599-89FC-34896F342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36" y="3644455"/>
            <a:ext cx="73914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ox.ac.uk/research/support-researchers/researcher-hub/researchers-trailmap&#10;Screenshot of the top of the Oxford Researchers Trailmap showing the roof of the Radcliffe Camera, and logos of the University and Researcher Hub&#10;">
            <a:extLst>
              <a:ext uri="{FF2B5EF4-FFF2-40B4-BE49-F238E27FC236}">
                <a16:creationId xmlns:a16="http://schemas.microsoft.com/office/drawing/2014/main" id="{F9123272-0A2F-4919-804A-C5212DC35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630" y="2101405"/>
            <a:ext cx="5286375" cy="35909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231AADF-7868-1146-A49C-C921DE075EB6}"/>
              </a:ext>
            </a:extLst>
          </p:cNvPr>
          <p:cNvSpPr txBox="1"/>
          <p:nvPr/>
        </p:nvSpPr>
        <p:spPr>
          <a:xfrm>
            <a:off x="6718434" y="6617593"/>
            <a:ext cx="5472330" cy="253916"/>
          </a:xfrm>
          <a:prstGeom prst="rect">
            <a:avLst/>
          </a:prstGeom>
          <a:noFill/>
        </p:spPr>
        <p:txBody>
          <a:bodyPr wrap="square">
            <a:spAutoFit/>
          </a:bodyPr>
          <a:lstStyle/>
          <a:p>
            <a:r>
              <a:rPr lang="en-US" sz="1050"/>
              <a:t>https://</a:t>
            </a:r>
            <a:r>
              <a:rPr lang="en-US" sz="1050" err="1"/>
              <a:t>www.ox.ac.uk</a:t>
            </a:r>
            <a:r>
              <a:rPr lang="en-US" sz="1050"/>
              <a:t>/research/support-researchers/researcher-hub/researchers-</a:t>
            </a:r>
            <a:r>
              <a:rPr lang="en-US" sz="1050" err="1"/>
              <a:t>trailmap</a:t>
            </a:r>
            <a:endParaRPr lang="en-US" sz="1050"/>
          </a:p>
        </p:txBody>
      </p:sp>
    </p:spTree>
    <p:extLst>
      <p:ext uri="{BB962C8B-B14F-4D97-AF65-F5344CB8AC3E}">
        <p14:creationId xmlns:p14="http://schemas.microsoft.com/office/powerpoint/2010/main" val="8970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E541-4F3B-4952-BDE7-9C66608DA23A}"/>
              </a:ext>
            </a:extLst>
          </p:cNvPr>
          <p:cNvSpPr>
            <a:spLocks noGrp="1"/>
          </p:cNvSpPr>
          <p:nvPr>
            <p:ph type="title"/>
          </p:nvPr>
        </p:nvSpPr>
        <p:spPr/>
        <p:txBody>
          <a:bodyPr/>
          <a:lstStyle/>
          <a:p>
            <a:r>
              <a:rPr lang="en-GB" dirty="0">
                <a:latin typeface="FoundrySterling-Book" pitchFamily="2" charset="0"/>
              </a:rPr>
              <a:t>Questions and feedback</a:t>
            </a:r>
          </a:p>
        </p:txBody>
      </p:sp>
      <p:sp>
        <p:nvSpPr>
          <p:cNvPr id="3" name="Content Placeholder 2">
            <a:extLst>
              <a:ext uri="{FF2B5EF4-FFF2-40B4-BE49-F238E27FC236}">
                <a16:creationId xmlns:a16="http://schemas.microsoft.com/office/drawing/2014/main" id="{6720F492-4DC8-4BAC-A991-B74486B2F34F}"/>
              </a:ext>
            </a:extLst>
          </p:cNvPr>
          <p:cNvSpPr>
            <a:spLocks noGrp="1"/>
          </p:cNvSpPr>
          <p:nvPr>
            <p:ph idx="1"/>
          </p:nvPr>
        </p:nvSpPr>
        <p:spPr>
          <a:xfrm>
            <a:off x="5049078" y="1767169"/>
            <a:ext cx="6899017" cy="4725707"/>
          </a:xfrm>
        </p:spPr>
        <p:txBody>
          <a:bodyPr>
            <a:normAutofit fontScale="85000" lnSpcReduction="20000"/>
          </a:bodyPr>
          <a:lstStyle/>
          <a:p>
            <a:pPr>
              <a:lnSpc>
                <a:spcPct val="128000"/>
              </a:lnSpc>
            </a:pPr>
            <a:r>
              <a:rPr lang="en-GB" b="1" dirty="0"/>
              <a:t>Feedback on the session, resources or webpage? </a:t>
            </a:r>
            <a:r>
              <a:rPr lang="en-GB" dirty="0"/>
              <a:t>Use this </a:t>
            </a:r>
            <a:r>
              <a:rPr lang="en-GB" dirty="0">
                <a:hlinkClick r:id="rId3"/>
              </a:rPr>
              <a:t>link </a:t>
            </a:r>
            <a:r>
              <a:rPr lang="en-GB" dirty="0"/>
              <a:t>to provide suggestions.</a:t>
            </a:r>
          </a:p>
          <a:p>
            <a:pPr marL="0" indent="0">
              <a:lnSpc>
                <a:spcPct val="128000"/>
              </a:lnSpc>
              <a:buNone/>
            </a:pPr>
            <a:endParaRPr lang="en-GB" dirty="0"/>
          </a:p>
          <a:p>
            <a:pPr>
              <a:lnSpc>
                <a:spcPct val="128000"/>
              </a:lnSpc>
            </a:pPr>
            <a:r>
              <a:rPr lang="en-GB" dirty="0"/>
              <a:t>Research support professionals –  are you interested in delivering training?</a:t>
            </a:r>
          </a:p>
          <a:p>
            <a:pPr marL="0" indent="0">
              <a:lnSpc>
                <a:spcPct val="128000"/>
              </a:lnSpc>
              <a:buNone/>
            </a:pPr>
            <a:endParaRPr lang="en-GB" dirty="0"/>
          </a:p>
          <a:p>
            <a:pPr>
              <a:lnSpc>
                <a:spcPct val="128000"/>
              </a:lnSpc>
            </a:pPr>
            <a:r>
              <a:rPr lang="en-GB" dirty="0"/>
              <a:t>Contact us:</a:t>
            </a:r>
          </a:p>
          <a:p>
            <a:pPr lvl="1">
              <a:lnSpc>
                <a:spcPct val="128000"/>
              </a:lnSpc>
            </a:pPr>
            <a:r>
              <a:rPr lang="en-GB" dirty="0"/>
              <a:t>Mary Muers </a:t>
            </a:r>
            <a:r>
              <a:rPr lang="en-GB" dirty="0">
                <a:hlinkClick r:id="rId4"/>
              </a:rPr>
              <a:t>mary.muers@medsci.ox.ac.uk</a:t>
            </a:r>
            <a:r>
              <a:rPr lang="en-GB" dirty="0"/>
              <a:t> </a:t>
            </a:r>
          </a:p>
          <a:p>
            <a:pPr lvl="1">
              <a:lnSpc>
                <a:spcPct val="128000"/>
              </a:lnSpc>
            </a:pPr>
            <a:r>
              <a:rPr lang="en-GB" dirty="0"/>
              <a:t>Tanita Casci </a:t>
            </a:r>
            <a:r>
              <a:rPr lang="en-GB" dirty="0">
                <a:hlinkClick r:id="rId5"/>
              </a:rPr>
              <a:t>tanita.casci@admin.ox.ac.uk</a:t>
            </a:r>
            <a:endParaRPr lang="en-GB" dirty="0"/>
          </a:p>
          <a:p>
            <a:pPr lvl="1">
              <a:lnSpc>
                <a:spcPct val="128000"/>
              </a:lnSpc>
            </a:pPr>
            <a:r>
              <a:rPr lang="en-GB" dirty="0"/>
              <a:t>Careers service </a:t>
            </a:r>
            <a:r>
              <a:rPr lang="en-GB" dirty="0">
                <a:hlinkClick r:id="rId6"/>
              </a:rPr>
              <a:t>susan.black@careers.ox.ac.uk</a:t>
            </a:r>
            <a:endParaRPr lang="en-GB" dirty="0"/>
          </a:p>
          <a:p>
            <a:pPr lvl="1"/>
            <a:endParaRPr lang="en-GB" dirty="0">
              <a:highlight>
                <a:srgbClr val="FFFF00"/>
              </a:highlight>
            </a:endParaRPr>
          </a:p>
        </p:txBody>
      </p:sp>
      <p:pic>
        <p:nvPicPr>
          <p:cNvPr id="4" name="Picture 4">
            <a:extLst>
              <a:ext uri="{FF2B5EF4-FFF2-40B4-BE49-F238E27FC236}">
                <a16:creationId xmlns:a16="http://schemas.microsoft.com/office/drawing/2014/main" id="{0D1B6AB1-05C8-EB8B-E389-248114A63948}"/>
              </a:ext>
            </a:extLst>
          </p:cNvPr>
          <p:cNvPicPr>
            <a:picLocks noChangeAspect="1"/>
          </p:cNvPicPr>
          <p:nvPr/>
        </p:nvPicPr>
        <p:blipFill rotWithShape="1">
          <a:blip r:embed="rId7"/>
          <a:srcRect t="8861" r="3565" b="11974"/>
          <a:stretch/>
        </p:blipFill>
        <p:spPr>
          <a:xfrm>
            <a:off x="348916" y="1767169"/>
            <a:ext cx="4503043" cy="4285761"/>
          </a:xfrm>
          <a:prstGeom prst="rect">
            <a:avLst/>
          </a:prstGeom>
        </p:spPr>
      </p:pic>
      <p:sp>
        <p:nvSpPr>
          <p:cNvPr id="5" name="TextBox 4">
            <a:extLst>
              <a:ext uri="{FF2B5EF4-FFF2-40B4-BE49-F238E27FC236}">
                <a16:creationId xmlns:a16="http://schemas.microsoft.com/office/drawing/2014/main" id="{8DE6009E-A6E9-F344-854D-DF0BC3A8773C}"/>
              </a:ext>
            </a:extLst>
          </p:cNvPr>
          <p:cNvSpPr txBox="1"/>
          <p:nvPr/>
        </p:nvSpPr>
        <p:spPr>
          <a:xfrm>
            <a:off x="449179" y="1235242"/>
            <a:ext cx="1026695" cy="641125"/>
          </a:xfrm>
          <a:prstGeom prst="rect">
            <a:avLst/>
          </a:prstGeom>
          <a:solidFill>
            <a:schemeClr val="bg1"/>
          </a:solidFill>
        </p:spPr>
        <p:txBody>
          <a:bodyPr wrap="square" rtlCol="0">
            <a:spAutoFit/>
          </a:bodyPr>
          <a:lstStyle/>
          <a:p>
            <a:endParaRPr lang="en-US"/>
          </a:p>
        </p:txBody>
      </p:sp>
      <p:pic>
        <p:nvPicPr>
          <p:cNvPr id="7" name="Graphic 6" descr="Questions">
            <a:extLst>
              <a:ext uri="{FF2B5EF4-FFF2-40B4-BE49-F238E27FC236}">
                <a16:creationId xmlns:a16="http://schemas.microsoft.com/office/drawing/2014/main" id="{5A8511DD-2EEE-48B3-B571-741DE73481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3552" y="64385"/>
            <a:ext cx="1664543" cy="1664543"/>
          </a:xfrm>
          <a:prstGeom prst="rect">
            <a:avLst/>
          </a:prstGeom>
        </p:spPr>
      </p:pic>
    </p:spTree>
    <p:extLst>
      <p:ext uri="{BB962C8B-B14F-4D97-AF65-F5344CB8AC3E}">
        <p14:creationId xmlns:p14="http://schemas.microsoft.com/office/powerpoint/2010/main" val="312695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B091-B417-CF4F-B2B3-A07BC55739DE}"/>
              </a:ext>
            </a:extLst>
          </p:cNvPr>
          <p:cNvSpPr>
            <a:spLocks noGrp="1"/>
          </p:cNvSpPr>
          <p:nvPr>
            <p:ph type="title"/>
          </p:nvPr>
        </p:nvSpPr>
        <p:spPr>
          <a:xfrm>
            <a:off x="419725" y="365125"/>
            <a:ext cx="11227632" cy="1325563"/>
          </a:xfrm>
        </p:spPr>
        <p:txBody>
          <a:bodyPr>
            <a:normAutofit/>
          </a:bodyPr>
          <a:lstStyle/>
          <a:p>
            <a:pPr algn="ctr"/>
            <a:r>
              <a:rPr lang="en-GB">
                <a:latin typeface="FoundrySterling-Book" pitchFamily="2" charset="0"/>
                <a:cs typeface="Calibri Light"/>
              </a:rPr>
              <a:t>Research quality is too often assessed based on narrowly set quantitative indicators </a:t>
            </a:r>
            <a:endParaRPr lang="en-US">
              <a:latin typeface="FoundrySterling-Book" pitchFamily="2" charset="0"/>
              <a:cs typeface="Calibri Light" panose="020F0302020204030204" pitchFamily="34" charset="0"/>
            </a:endParaRPr>
          </a:p>
        </p:txBody>
      </p:sp>
      <p:pic>
        <p:nvPicPr>
          <p:cNvPr id="4" name="Picture 2" descr="7 different shapes, e.g. circles, rectangles, irregular shapes, each with a small circle representing a head. 3 shapes &#10;have a tick beside them and 4 shapes have a cross beside them.">
            <a:extLst>
              <a:ext uri="{FF2B5EF4-FFF2-40B4-BE49-F238E27FC236}">
                <a16:creationId xmlns:a16="http://schemas.microsoft.com/office/drawing/2014/main" id="{E2DE8F5D-6B3E-044F-964B-632C8B836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104" y="1960562"/>
            <a:ext cx="63809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1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4456112-68C7-BC41-9C5E-CBFBFB58B05B}"/>
              </a:ext>
            </a:extLst>
          </p:cNvPr>
          <p:cNvSpPr/>
          <p:nvPr/>
        </p:nvSpPr>
        <p:spPr>
          <a:xfrm>
            <a:off x="7749" y="-7353"/>
            <a:ext cx="12192000" cy="211807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undrySterling-Book" pitchFamily="2" charset="0"/>
              <a:ea typeface="+mn-ea"/>
              <a:cs typeface="+mn-cs"/>
            </a:endParaRPr>
          </a:p>
        </p:txBody>
      </p:sp>
      <p:sp>
        <p:nvSpPr>
          <p:cNvPr id="13" name="Rectangle 12">
            <a:extLst>
              <a:ext uri="{FF2B5EF4-FFF2-40B4-BE49-F238E27FC236}">
                <a16:creationId xmlns:a16="http://schemas.microsoft.com/office/drawing/2014/main" id="{982C2B5C-B4E0-4E43-937A-F11BF646CB75}"/>
              </a:ext>
            </a:extLst>
          </p:cNvPr>
          <p:cNvSpPr/>
          <p:nvPr/>
        </p:nvSpPr>
        <p:spPr>
          <a:xfrm>
            <a:off x="7749" y="2062933"/>
            <a:ext cx="12228569" cy="4795068"/>
          </a:xfrm>
          <a:prstGeom prst="rect">
            <a:avLst/>
          </a:prstGeom>
          <a:solidFill>
            <a:schemeClr val="tx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oundrySterling-Book" pitchFamily="2" charset="0"/>
              <a:ea typeface="+mn-ea"/>
              <a:cs typeface="+mn-cs"/>
            </a:endParaRPr>
          </a:p>
        </p:txBody>
      </p:sp>
      <p:pic>
        <p:nvPicPr>
          <p:cNvPr id="6" name="Graphic 5" descr="Cartoon of an iceberg, showing 'what we value in research' above the water line and 'what research needs' below the water line.">
            <a:extLst>
              <a:ext uri="{FF2B5EF4-FFF2-40B4-BE49-F238E27FC236}">
                <a16:creationId xmlns:a16="http://schemas.microsoft.com/office/drawing/2014/main" id="{859D8E85-6C52-A64D-9FE1-34EBD48A0D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3314" y="539405"/>
            <a:ext cx="3740081" cy="6171132"/>
          </a:xfrm>
          <a:prstGeom prst="rect">
            <a:avLst/>
          </a:prstGeom>
        </p:spPr>
      </p:pic>
      <p:sp>
        <p:nvSpPr>
          <p:cNvPr id="4" name="TextBox 3">
            <a:extLst>
              <a:ext uri="{FF2B5EF4-FFF2-40B4-BE49-F238E27FC236}">
                <a16:creationId xmlns:a16="http://schemas.microsoft.com/office/drawing/2014/main" id="{011DB9BF-4EFB-439C-B686-0E71C94CB113}"/>
              </a:ext>
            </a:extLst>
          </p:cNvPr>
          <p:cNvSpPr txBox="1"/>
          <p:nvPr/>
        </p:nvSpPr>
        <p:spPr>
          <a:xfrm>
            <a:off x="4071766" y="308573"/>
            <a:ext cx="213408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FOUNDRYSTERLING-BOOK" pitchFamily="2" charset="0"/>
                <a:ea typeface="+mn-ea"/>
                <a:cs typeface="+mn-cs"/>
              </a:rPr>
              <a:t>Publications</a:t>
            </a:r>
          </a:p>
        </p:txBody>
      </p:sp>
      <p:sp>
        <p:nvSpPr>
          <p:cNvPr id="7" name="TextBox 6">
            <a:extLst>
              <a:ext uri="{FF2B5EF4-FFF2-40B4-BE49-F238E27FC236}">
                <a16:creationId xmlns:a16="http://schemas.microsoft.com/office/drawing/2014/main" id="{AABA381F-E053-46DC-ABF1-D643CE7258B1}"/>
              </a:ext>
            </a:extLst>
          </p:cNvPr>
          <p:cNvSpPr txBox="1"/>
          <p:nvPr/>
        </p:nvSpPr>
        <p:spPr>
          <a:xfrm>
            <a:off x="9218025" y="1280718"/>
            <a:ext cx="3054862" cy="461665"/>
          </a:xfrm>
          <a:prstGeom prst="rect">
            <a:avLst/>
          </a:prstGeom>
          <a:noFill/>
        </p:spPr>
        <p:txBody>
          <a:bodyPr wrap="square" lIns="91440" tIns="45720" rIns="91440" bIns="4572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FoundrySterling-Book"/>
              </a:rPr>
              <a:t>Successful grants</a:t>
            </a:r>
            <a:endParaRPr lang="en-GB" sz="2400" b="1" i="0" u="none" strike="noStrike" kern="1200" cap="none" spc="0" normalizeH="0" baseline="0" noProof="0">
              <a:ln>
                <a:noFill/>
              </a:ln>
              <a:solidFill>
                <a:srgbClr val="000000"/>
              </a:solidFill>
              <a:effectLst/>
              <a:uLnTx/>
              <a:uFillTx/>
              <a:latin typeface="FoundrySterling-Book"/>
            </a:endParaRPr>
          </a:p>
        </p:txBody>
      </p:sp>
      <p:sp>
        <p:nvSpPr>
          <p:cNvPr id="8" name="TextBox 7">
            <a:extLst>
              <a:ext uri="{FF2B5EF4-FFF2-40B4-BE49-F238E27FC236}">
                <a16:creationId xmlns:a16="http://schemas.microsoft.com/office/drawing/2014/main" id="{2B4F0C76-04EF-4227-A871-CB1C6BF0A190}"/>
              </a:ext>
            </a:extLst>
          </p:cNvPr>
          <p:cNvSpPr txBox="1"/>
          <p:nvPr/>
        </p:nvSpPr>
        <p:spPr>
          <a:xfrm>
            <a:off x="3349048" y="1503322"/>
            <a:ext cx="2038377"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FOUNDRYSTERLING-BOOK" pitchFamily="2" charset="0"/>
                <a:ea typeface="+mn-ea"/>
                <a:cs typeface="+mn-cs"/>
              </a:rPr>
              <a:t>Leadership</a:t>
            </a:r>
          </a:p>
        </p:txBody>
      </p:sp>
      <p:sp>
        <p:nvSpPr>
          <p:cNvPr id="11" name="TextBox 10">
            <a:extLst>
              <a:ext uri="{FF2B5EF4-FFF2-40B4-BE49-F238E27FC236}">
                <a16:creationId xmlns:a16="http://schemas.microsoft.com/office/drawing/2014/main" id="{CBE5A32D-C42B-4483-BE59-FB8D6EEEE30A}"/>
              </a:ext>
            </a:extLst>
          </p:cNvPr>
          <p:cNvSpPr txBox="1"/>
          <p:nvPr/>
        </p:nvSpPr>
        <p:spPr>
          <a:xfrm>
            <a:off x="9635197" y="2310637"/>
            <a:ext cx="2380783" cy="1200329"/>
          </a:xfrm>
          <a:prstGeom prst="rect">
            <a:avLst/>
          </a:prstGeom>
          <a:noFill/>
        </p:spPr>
        <p:txBody>
          <a:bodyPr wrap="square" lIns="91440" tIns="45720" rIns="91440" bIns="45720" rtlCol="0" anchor="t">
            <a:spAutoFit/>
          </a:bodyPr>
          <a:lstStyle/>
          <a:p>
            <a:pPr defTabSz="914377">
              <a:defRPr/>
            </a:pPr>
            <a:r>
              <a:rPr kumimoji="0" lang="en-GB" sz="2400" b="0" i="0" u="none" strike="noStrike" kern="1200" cap="none" spc="0" normalizeH="0" baseline="0" noProof="0">
                <a:ln>
                  <a:noFill/>
                </a:ln>
                <a:solidFill>
                  <a:srgbClr val="000000"/>
                </a:solidFill>
                <a:effectLst/>
                <a:uLnTx/>
                <a:uFillTx/>
                <a:latin typeface="FoundrySterling-Book"/>
              </a:rPr>
              <a:t>Integrity, </a:t>
            </a:r>
            <a:r>
              <a:rPr lang="en-GB" sz="2400">
                <a:solidFill>
                  <a:srgbClr val="000000"/>
                </a:solidFill>
                <a:latin typeface="FoundrySterling-Book"/>
              </a:rPr>
              <a:t>openness, </a:t>
            </a:r>
            <a:br>
              <a:rPr lang="en-GB" sz="2400">
                <a:solidFill>
                  <a:srgbClr val="000000"/>
                </a:solidFill>
                <a:latin typeface="FoundrySterling-Book"/>
              </a:rPr>
            </a:br>
            <a:r>
              <a:rPr kumimoji="0" lang="en-GB" sz="2400" b="0" i="0" u="none" strike="noStrike" kern="1200" cap="none" spc="0" normalizeH="0" baseline="0" noProof="0">
                <a:ln>
                  <a:noFill/>
                </a:ln>
                <a:solidFill>
                  <a:srgbClr val="000000"/>
                </a:solidFill>
                <a:effectLst/>
                <a:uLnTx/>
                <a:uFillTx/>
                <a:latin typeface="FoundrySterling-Book"/>
              </a:rPr>
              <a:t>transparency</a:t>
            </a:r>
            <a:endParaRPr lang="en-GB" sz="2400" b="0" i="0" u="none" strike="noStrike" kern="1200" cap="none" spc="0" normalizeH="0" baseline="0" noProof="0">
              <a:ln>
                <a:noFill/>
              </a:ln>
              <a:solidFill>
                <a:srgbClr val="000000"/>
              </a:solidFill>
              <a:effectLst/>
              <a:uLnTx/>
              <a:uFillTx/>
              <a:latin typeface="FoundrySterling-Book"/>
            </a:endParaRPr>
          </a:p>
        </p:txBody>
      </p:sp>
      <p:sp>
        <p:nvSpPr>
          <p:cNvPr id="12" name="TextBox 11">
            <a:extLst>
              <a:ext uri="{FF2B5EF4-FFF2-40B4-BE49-F238E27FC236}">
                <a16:creationId xmlns:a16="http://schemas.microsoft.com/office/drawing/2014/main" id="{E7B6B25E-CC54-42DF-A0A2-88AE9EDFEC46}"/>
              </a:ext>
            </a:extLst>
          </p:cNvPr>
          <p:cNvSpPr txBox="1"/>
          <p:nvPr/>
        </p:nvSpPr>
        <p:spPr>
          <a:xfrm>
            <a:off x="9298855" y="4422213"/>
            <a:ext cx="2974032" cy="461665"/>
          </a:xfrm>
          <a:prstGeom prst="rect">
            <a:avLst/>
          </a:prstGeom>
          <a:noFill/>
        </p:spPr>
        <p:txBody>
          <a:bodyPr wrap="square" lIns="91440" tIns="45720" rIns="91440" bIns="45720" rtlCol="0" anchor="t">
            <a:spAutoFit/>
          </a:bodyPr>
          <a:lstStyle/>
          <a:p>
            <a:pPr defTabSz="914377">
              <a:defRPr/>
            </a:pPr>
            <a:r>
              <a:rPr kumimoji="0" lang="en-GB" sz="2400" b="0" i="0" u="none" strike="noStrike" kern="1200" cap="none" spc="0" normalizeH="0" baseline="0" noProof="0">
                <a:ln>
                  <a:noFill/>
                </a:ln>
                <a:solidFill>
                  <a:srgbClr val="000000"/>
                </a:solidFill>
                <a:effectLst/>
                <a:uLnTx/>
                <a:uFillTx/>
                <a:latin typeface="FoundrySterling-Book"/>
              </a:rPr>
              <a:t>Inclusivity</a:t>
            </a:r>
            <a:r>
              <a:rPr lang="en-GB" sz="2400">
                <a:solidFill>
                  <a:srgbClr val="000000"/>
                </a:solidFill>
                <a:latin typeface="FoundrySterling-Book"/>
              </a:rPr>
              <a:t> </a:t>
            </a:r>
            <a:endParaRPr lang="en-GB" sz="2400" b="0" i="0" u="none" strike="noStrike" kern="1200" cap="none" spc="0" normalizeH="0" baseline="0" noProof="0">
              <a:ln>
                <a:noFill/>
              </a:ln>
              <a:solidFill>
                <a:srgbClr val="000000"/>
              </a:solidFill>
              <a:effectLst/>
              <a:uLnTx/>
              <a:uFillTx/>
              <a:latin typeface="FoundrySterling-Book" pitchFamily="2" charset="0"/>
            </a:endParaRPr>
          </a:p>
        </p:txBody>
      </p:sp>
      <p:sp>
        <p:nvSpPr>
          <p:cNvPr id="14" name="TextBox 13">
            <a:extLst>
              <a:ext uri="{FF2B5EF4-FFF2-40B4-BE49-F238E27FC236}">
                <a16:creationId xmlns:a16="http://schemas.microsoft.com/office/drawing/2014/main" id="{6F91C308-8BF1-418A-8A76-21876D1FF3E6}"/>
              </a:ext>
            </a:extLst>
          </p:cNvPr>
          <p:cNvSpPr txBox="1"/>
          <p:nvPr/>
        </p:nvSpPr>
        <p:spPr>
          <a:xfrm>
            <a:off x="3814358" y="4275246"/>
            <a:ext cx="1971844"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Panels &amp; committees </a:t>
            </a:r>
          </a:p>
        </p:txBody>
      </p:sp>
      <p:sp>
        <p:nvSpPr>
          <p:cNvPr id="16" name="TextBox 15">
            <a:extLst>
              <a:ext uri="{FF2B5EF4-FFF2-40B4-BE49-F238E27FC236}">
                <a16:creationId xmlns:a16="http://schemas.microsoft.com/office/drawing/2014/main" id="{C9991BE8-0E66-43BC-854F-EB0BC2C37807}"/>
              </a:ext>
            </a:extLst>
          </p:cNvPr>
          <p:cNvSpPr txBox="1"/>
          <p:nvPr/>
        </p:nvSpPr>
        <p:spPr>
          <a:xfrm>
            <a:off x="4422185" y="5195202"/>
            <a:ext cx="1787857" cy="461665"/>
          </a:xfrm>
          <a:prstGeom prst="rect">
            <a:avLst/>
          </a:prstGeom>
          <a:noFill/>
        </p:spPr>
        <p:txBody>
          <a:bodyPr wrap="square" lIns="91440" tIns="45720" rIns="91440" bIns="4572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a:rPr>
              <a:t>Peer review</a:t>
            </a:r>
            <a:endParaRPr lang="en-GB" sz="2400" b="0" i="0" u="none" strike="noStrike" kern="1200" cap="none" spc="0" normalizeH="0" baseline="0" noProof="0">
              <a:ln>
                <a:noFill/>
              </a:ln>
              <a:solidFill>
                <a:srgbClr val="000000"/>
              </a:solidFill>
              <a:effectLst/>
              <a:uLnTx/>
              <a:uFillTx/>
              <a:latin typeface="FoundrySterling-Book"/>
            </a:endParaRPr>
          </a:p>
        </p:txBody>
      </p:sp>
      <p:sp>
        <p:nvSpPr>
          <p:cNvPr id="17" name="TextBox 16">
            <a:extLst>
              <a:ext uri="{FF2B5EF4-FFF2-40B4-BE49-F238E27FC236}">
                <a16:creationId xmlns:a16="http://schemas.microsoft.com/office/drawing/2014/main" id="{DC292B8F-F097-4E89-954D-1003BCA62B5C}"/>
              </a:ext>
            </a:extLst>
          </p:cNvPr>
          <p:cNvSpPr txBox="1"/>
          <p:nvPr/>
        </p:nvSpPr>
        <p:spPr>
          <a:xfrm>
            <a:off x="4597774" y="5855653"/>
            <a:ext cx="3051198"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Mentorship </a:t>
            </a:r>
            <a:b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b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&amp; supervision</a:t>
            </a:r>
          </a:p>
        </p:txBody>
      </p:sp>
      <p:sp>
        <p:nvSpPr>
          <p:cNvPr id="19" name="TextBox 18">
            <a:extLst>
              <a:ext uri="{FF2B5EF4-FFF2-40B4-BE49-F238E27FC236}">
                <a16:creationId xmlns:a16="http://schemas.microsoft.com/office/drawing/2014/main" id="{444C7B54-707B-438E-A267-9F24B8E4F584}"/>
              </a:ext>
            </a:extLst>
          </p:cNvPr>
          <p:cNvSpPr txBox="1"/>
          <p:nvPr/>
        </p:nvSpPr>
        <p:spPr>
          <a:xfrm>
            <a:off x="3433034" y="3291043"/>
            <a:ext cx="2169182"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Building collaborations</a:t>
            </a:r>
          </a:p>
        </p:txBody>
      </p:sp>
      <p:sp>
        <p:nvSpPr>
          <p:cNvPr id="21" name="TextBox 20">
            <a:extLst>
              <a:ext uri="{FF2B5EF4-FFF2-40B4-BE49-F238E27FC236}">
                <a16:creationId xmlns:a16="http://schemas.microsoft.com/office/drawing/2014/main" id="{5CE47A9D-942E-4D0D-8859-AEE4D76E7B28}"/>
              </a:ext>
            </a:extLst>
          </p:cNvPr>
          <p:cNvSpPr txBox="1"/>
          <p:nvPr/>
        </p:nvSpPr>
        <p:spPr>
          <a:xfrm>
            <a:off x="9347858" y="3785996"/>
            <a:ext cx="2676377"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Team-working</a:t>
            </a:r>
          </a:p>
        </p:txBody>
      </p:sp>
      <p:sp>
        <p:nvSpPr>
          <p:cNvPr id="22" name="TextBox 21">
            <a:extLst>
              <a:ext uri="{FF2B5EF4-FFF2-40B4-BE49-F238E27FC236}">
                <a16:creationId xmlns:a16="http://schemas.microsoft.com/office/drawing/2014/main" id="{C3813208-91E8-43B1-A197-4549A2D0BAF4}"/>
              </a:ext>
            </a:extLst>
          </p:cNvPr>
          <p:cNvSpPr txBox="1"/>
          <p:nvPr/>
        </p:nvSpPr>
        <p:spPr>
          <a:xfrm>
            <a:off x="3417618" y="2426381"/>
            <a:ext cx="204392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Management </a:t>
            </a:r>
          </a:p>
        </p:txBody>
      </p:sp>
      <p:sp>
        <p:nvSpPr>
          <p:cNvPr id="23" name="TextBox 22">
            <a:extLst>
              <a:ext uri="{FF2B5EF4-FFF2-40B4-BE49-F238E27FC236}">
                <a16:creationId xmlns:a16="http://schemas.microsoft.com/office/drawing/2014/main" id="{C9581280-295F-4718-86AE-8A8D1A65996B}"/>
              </a:ext>
            </a:extLst>
          </p:cNvPr>
          <p:cNvSpPr txBox="1"/>
          <p:nvPr/>
        </p:nvSpPr>
        <p:spPr>
          <a:xfrm>
            <a:off x="8803424" y="6182752"/>
            <a:ext cx="3220811"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Societal impact</a:t>
            </a:r>
          </a:p>
        </p:txBody>
      </p:sp>
      <p:sp>
        <p:nvSpPr>
          <p:cNvPr id="24" name="TextBox 23">
            <a:extLst>
              <a:ext uri="{FF2B5EF4-FFF2-40B4-BE49-F238E27FC236}">
                <a16:creationId xmlns:a16="http://schemas.microsoft.com/office/drawing/2014/main" id="{8CA7376C-4A17-4CB6-AF69-8346CB199959}"/>
              </a:ext>
            </a:extLst>
          </p:cNvPr>
          <p:cNvSpPr txBox="1"/>
          <p:nvPr/>
        </p:nvSpPr>
        <p:spPr>
          <a:xfrm>
            <a:off x="8478062" y="472222"/>
            <a:ext cx="1787857"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FOUNDRYSTERLING-BOOK" pitchFamily="2" charset="0"/>
                <a:ea typeface="+mn-ea"/>
                <a:cs typeface="+mn-cs"/>
              </a:rPr>
              <a:t>Invited talks</a:t>
            </a:r>
          </a:p>
        </p:txBody>
      </p:sp>
      <p:sp>
        <p:nvSpPr>
          <p:cNvPr id="25" name="TextBox 24">
            <a:extLst>
              <a:ext uri="{FF2B5EF4-FFF2-40B4-BE49-F238E27FC236}">
                <a16:creationId xmlns:a16="http://schemas.microsoft.com/office/drawing/2014/main" id="{0AFB45CE-1D35-44E2-AAE0-051D8080A6A0}"/>
              </a:ext>
            </a:extLst>
          </p:cNvPr>
          <p:cNvSpPr txBox="1"/>
          <p:nvPr/>
        </p:nvSpPr>
        <p:spPr>
          <a:xfrm flipH="1">
            <a:off x="3837508" y="895213"/>
            <a:ext cx="2639217"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FOUNDRYSTERLING-BOOK" pitchFamily="2" charset="0"/>
                <a:ea typeface="+mn-ea"/>
                <a:cs typeface="+mn-cs"/>
              </a:rPr>
              <a:t>Awards &amp; prizes</a:t>
            </a:r>
          </a:p>
        </p:txBody>
      </p:sp>
      <p:sp>
        <p:nvSpPr>
          <p:cNvPr id="5" name="TextBox 4">
            <a:extLst>
              <a:ext uri="{FF2B5EF4-FFF2-40B4-BE49-F238E27FC236}">
                <a16:creationId xmlns:a16="http://schemas.microsoft.com/office/drawing/2014/main" id="{14A499B5-C4ED-4D0B-B73F-278F681FAC9B}"/>
              </a:ext>
            </a:extLst>
          </p:cNvPr>
          <p:cNvSpPr txBox="1"/>
          <p:nvPr/>
        </p:nvSpPr>
        <p:spPr>
          <a:xfrm>
            <a:off x="8766359" y="5196831"/>
            <a:ext cx="3295022" cy="461665"/>
          </a:xfrm>
          <a:prstGeom prst="rect">
            <a:avLst/>
          </a:prstGeom>
          <a:noFill/>
        </p:spPr>
        <p:txBody>
          <a:bodyPr wrap="square" lIns="91440" tIns="45720" rIns="91440" bIns="45720" rtlCol="0" anchor="t">
            <a:spAutoFit/>
          </a:bodyPr>
          <a:lstStyle/>
          <a:p>
            <a:pPr defTabSz="914377">
              <a:defRPr/>
            </a:pPr>
            <a:r>
              <a:rPr lang="en-GB" sz="2400">
                <a:solidFill>
                  <a:srgbClr val="000000"/>
                </a:solidFill>
                <a:latin typeface="FoundrySterling-Book"/>
              </a:rPr>
              <a:t>Participatory </a:t>
            </a:r>
            <a:r>
              <a:rPr kumimoji="0" lang="en-GB" sz="2400" b="0" i="0" u="none" strike="noStrike" kern="1200" cap="none" spc="0" normalizeH="0" baseline="0" noProof="0">
                <a:ln>
                  <a:noFill/>
                </a:ln>
                <a:solidFill>
                  <a:srgbClr val="000000"/>
                </a:solidFill>
                <a:effectLst/>
                <a:uLnTx/>
                <a:uFillTx/>
                <a:latin typeface="FoundrySterling-Book"/>
              </a:rPr>
              <a:t>research </a:t>
            </a:r>
            <a:endParaRPr lang="en-GB" sz="2400">
              <a:latin typeface="FoundrySterling-Book"/>
            </a:endParaRPr>
          </a:p>
        </p:txBody>
      </p:sp>
      <p:sp>
        <p:nvSpPr>
          <p:cNvPr id="30" name="Title 1">
            <a:extLst>
              <a:ext uri="{FF2B5EF4-FFF2-40B4-BE49-F238E27FC236}">
                <a16:creationId xmlns:a16="http://schemas.microsoft.com/office/drawing/2014/main" id="{A8DE07E3-1A6D-AD4F-89C1-F9E0F79CC782}"/>
              </a:ext>
            </a:extLst>
          </p:cNvPr>
          <p:cNvSpPr txBox="1">
            <a:spLocks/>
          </p:cNvSpPr>
          <p:nvPr/>
        </p:nvSpPr>
        <p:spPr>
          <a:xfrm>
            <a:off x="36008" y="587819"/>
            <a:ext cx="3259460" cy="109523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0" i="0" kern="1200">
                <a:solidFill>
                  <a:schemeClr val="accent4"/>
                </a:solidFill>
                <a:latin typeface="FoundrySterling-Book" pitchFamily="2" charset="0"/>
                <a:ea typeface="+mj-ea"/>
                <a:cs typeface="Arial" panose="020B0604020202020204" pitchFamily="34" charset="0"/>
              </a:defRPr>
            </a:lvl1pPr>
          </a:lstStyle>
          <a:p>
            <a:pPr algn="ctr">
              <a:defRPr/>
            </a:pPr>
            <a:r>
              <a:rPr kumimoji="0" lang="en-GB" sz="3600" b="0" i="0" u="none" strike="noStrike" kern="1200" cap="none" spc="0" normalizeH="0" baseline="0" noProof="0">
                <a:ln>
                  <a:noFill/>
                </a:ln>
                <a:solidFill>
                  <a:srgbClr val="1E5DF8"/>
                </a:solidFill>
                <a:effectLst/>
                <a:uLnTx/>
                <a:uFillTx/>
                <a:latin typeface="FoundrySterling-Book"/>
                <a:cs typeface="Arial"/>
              </a:rPr>
              <a:t>What we value </a:t>
            </a:r>
            <a:r>
              <a:rPr lang="en-GB" sz="3600">
                <a:solidFill>
                  <a:srgbClr val="1E5DF8"/>
                </a:solidFill>
                <a:latin typeface="FoundrySterling-Book"/>
                <a:cs typeface="Arial"/>
              </a:rPr>
              <a:t>in research</a:t>
            </a:r>
            <a:endParaRPr kumimoji="0" lang="en-GB" sz="3600" b="0" i="0" u="none" strike="noStrike" kern="1200" cap="none" spc="0" normalizeH="0" baseline="0" noProof="0">
              <a:ln>
                <a:noFill/>
              </a:ln>
              <a:solidFill>
                <a:srgbClr val="1E5DF8">
                  <a:lumMod val="60000"/>
                  <a:lumOff val="40000"/>
                </a:srgbClr>
              </a:solidFill>
              <a:effectLst/>
              <a:uLnTx/>
              <a:uFillTx/>
              <a:latin typeface="FoundrySterling-Book" pitchFamily="2" charset="0"/>
              <a:ea typeface="+mj-ea"/>
              <a:cs typeface="Arial" panose="020B0604020202020204" pitchFamily="34" charset="0"/>
            </a:endParaRPr>
          </a:p>
        </p:txBody>
      </p:sp>
      <p:sp>
        <p:nvSpPr>
          <p:cNvPr id="27" name="Title 1">
            <a:extLst>
              <a:ext uri="{FF2B5EF4-FFF2-40B4-BE49-F238E27FC236}">
                <a16:creationId xmlns:a16="http://schemas.microsoft.com/office/drawing/2014/main" id="{1A1E5564-9BF8-5F48-8AB4-EB4E83652123}"/>
              </a:ext>
            </a:extLst>
          </p:cNvPr>
          <p:cNvSpPr txBox="1">
            <a:spLocks/>
          </p:cNvSpPr>
          <p:nvPr/>
        </p:nvSpPr>
        <p:spPr>
          <a:xfrm>
            <a:off x="11126" y="3790896"/>
            <a:ext cx="3711172" cy="146057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0" i="0" kern="1200">
                <a:solidFill>
                  <a:schemeClr val="accent4"/>
                </a:solidFill>
                <a:latin typeface="FoundrySterling-Book" pitchFamily="2" charset="0"/>
                <a:ea typeface="+mj-ea"/>
                <a:cs typeface="Arial" panose="020B0604020202020204" pitchFamily="34" charset="0"/>
              </a:defRPr>
            </a:lvl1pPr>
          </a:lstStyle>
          <a:p>
            <a:pPr algn="ctr">
              <a:defRPr/>
            </a:pPr>
            <a:r>
              <a:rPr kumimoji="0" lang="en-GB" sz="3600" b="0" i="0" u="none" strike="noStrike" kern="1200" cap="none" spc="0" normalizeH="0" baseline="0" noProof="0">
                <a:ln>
                  <a:noFill/>
                </a:ln>
                <a:solidFill>
                  <a:srgbClr val="2E2C51"/>
                </a:solidFill>
                <a:effectLst/>
                <a:uLnTx/>
                <a:uFillTx/>
                <a:latin typeface="FoundrySterling-Book"/>
                <a:cs typeface="Arial"/>
              </a:rPr>
              <a:t>What </a:t>
            </a:r>
            <a:r>
              <a:rPr lang="en-GB" sz="3600">
                <a:solidFill>
                  <a:srgbClr val="2E2C51"/>
                </a:solidFill>
                <a:latin typeface="FoundrySterling-Book"/>
                <a:cs typeface="Arial"/>
              </a:rPr>
              <a:t>research actually</a:t>
            </a:r>
            <a:br>
              <a:rPr lang="en-GB" sz="3600">
                <a:solidFill>
                  <a:srgbClr val="2E2C51"/>
                </a:solidFill>
                <a:latin typeface="FoundrySterling-Book"/>
                <a:cs typeface="Arial"/>
              </a:rPr>
            </a:br>
            <a:r>
              <a:rPr lang="en-GB" sz="3600">
                <a:solidFill>
                  <a:srgbClr val="2E2C51"/>
                </a:solidFill>
                <a:latin typeface="FoundrySterling-Book"/>
                <a:cs typeface="Arial"/>
              </a:rPr>
              <a:t>involves</a:t>
            </a:r>
            <a:endParaRPr lang="en-GB" sz="3600" b="0" i="0" u="none" strike="noStrike" kern="1200" cap="none" spc="0" normalizeH="0" baseline="0" noProof="0">
              <a:ln>
                <a:noFill/>
              </a:ln>
              <a:solidFill>
                <a:srgbClr val="2E2C51"/>
              </a:solidFill>
              <a:effectLst/>
              <a:uLnTx/>
              <a:uFillTx/>
              <a:latin typeface="FoundrySterling-Book" pitchFamily="2" charset="0"/>
              <a:cs typeface="Arial" panose="020B0604020202020204" pitchFamily="34" charset="0"/>
            </a:endParaRPr>
          </a:p>
        </p:txBody>
      </p:sp>
    </p:spTree>
    <p:extLst>
      <p:ext uri="{BB962C8B-B14F-4D97-AF65-F5344CB8AC3E}">
        <p14:creationId xmlns:p14="http://schemas.microsoft.com/office/powerpoint/2010/main" val="35197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17" grpId="0"/>
      <p:bldP spid="19" grpId="0"/>
      <p:bldP spid="21" grpId="0"/>
      <p:bldP spid="22" grpId="0"/>
      <p:bldP spid="23" grpId="0"/>
      <p:bldP spid="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1B54-521C-4F43-BF3C-F2828996D400}"/>
              </a:ext>
            </a:extLst>
          </p:cNvPr>
          <p:cNvSpPr>
            <a:spLocks noGrp="1"/>
          </p:cNvSpPr>
          <p:nvPr>
            <p:ph type="title"/>
          </p:nvPr>
        </p:nvSpPr>
        <p:spPr>
          <a:xfrm>
            <a:off x="419430" y="204600"/>
            <a:ext cx="10515600" cy="1325563"/>
          </a:xfrm>
        </p:spPr>
        <p:txBody>
          <a:bodyPr>
            <a:normAutofit/>
          </a:bodyPr>
          <a:lstStyle/>
          <a:p>
            <a:r>
              <a:rPr lang="en-GB">
                <a:latin typeface="FoundrySterling-Book" pitchFamily="2" charset="0"/>
                <a:cs typeface="Calibri Light" panose="020F0302020204030204" pitchFamily="34" charset="0"/>
              </a:rPr>
              <a:t>N</a:t>
            </a:r>
            <a:r>
              <a:rPr lang="en-GB" sz="4400">
                <a:latin typeface="FoundrySterling-Book" pitchFamily="2" charset="0"/>
                <a:cs typeface="Calibri Light" panose="020F0302020204030204" pitchFamily="34" charset="0"/>
              </a:rPr>
              <a:t>arrative CV: </a:t>
            </a:r>
            <a:r>
              <a:rPr lang="en-US" sz="4400">
                <a:solidFill>
                  <a:schemeClr val="tx1">
                    <a:lumMod val="50000"/>
                  </a:schemeClr>
                </a:solidFill>
                <a:latin typeface="FoundrySterling-Book" pitchFamily="2" charset="0"/>
                <a:cs typeface="Calibri Light" panose="020F0302020204030204" pitchFamily="34" charset="0"/>
              </a:rPr>
              <a:t>d</a:t>
            </a:r>
            <a:r>
              <a:rPr lang="en-US">
                <a:solidFill>
                  <a:schemeClr val="tx1">
                    <a:lumMod val="50000"/>
                  </a:schemeClr>
                </a:solidFill>
                <a:latin typeface="FoundrySterling-Book" pitchFamily="2" charset="0"/>
                <a:cs typeface="Calibri Light" panose="020F0302020204030204" pitchFamily="34" charset="0"/>
              </a:rPr>
              <a:t>iversifying what we value</a:t>
            </a:r>
          </a:p>
        </p:txBody>
      </p:sp>
      <p:sp>
        <p:nvSpPr>
          <p:cNvPr id="3" name="Content Placeholder 2">
            <a:extLst>
              <a:ext uri="{FF2B5EF4-FFF2-40B4-BE49-F238E27FC236}">
                <a16:creationId xmlns:a16="http://schemas.microsoft.com/office/drawing/2014/main" id="{D5F46952-42EE-A94A-AF5D-07E4C72A30E9}"/>
              </a:ext>
            </a:extLst>
          </p:cNvPr>
          <p:cNvSpPr>
            <a:spLocks noGrp="1"/>
          </p:cNvSpPr>
          <p:nvPr>
            <p:ph idx="1"/>
          </p:nvPr>
        </p:nvSpPr>
        <p:spPr>
          <a:xfrm>
            <a:off x="747610" y="1429438"/>
            <a:ext cx="10696779" cy="4595582"/>
          </a:xfrm>
        </p:spPr>
        <p:txBody>
          <a:bodyPr vert="horz" lIns="91440" tIns="45720" rIns="91440" bIns="45720" rtlCol="0" anchor="t">
            <a:normAutofit fontScale="92500" lnSpcReduction="10000"/>
          </a:bodyPr>
          <a:lstStyle/>
          <a:p>
            <a:pPr marL="0" indent="0">
              <a:buNone/>
            </a:pPr>
            <a:r>
              <a:rPr lang="en-GB">
                <a:latin typeface="FoundrySterling-Book"/>
              </a:rPr>
              <a:t>The narrative CV provides a structured yet flexible format that prompts a description of contributions and achievements that reflect a broad </a:t>
            </a:r>
            <a:br>
              <a:rPr lang="en-GB">
                <a:latin typeface="FoundrySterling-Book" pitchFamily="2" charset="0"/>
              </a:rPr>
            </a:br>
            <a:r>
              <a:rPr lang="en-GB">
                <a:latin typeface="FoundrySterling-Book"/>
              </a:rPr>
              <a:t>range of skills and experience. </a:t>
            </a:r>
            <a:r>
              <a:rPr lang="en-GB" sz="2400">
                <a:latin typeface="FoundrySterling-Book"/>
              </a:rPr>
              <a:t> </a:t>
            </a:r>
            <a:endParaRPr lang="en-US"/>
          </a:p>
          <a:p>
            <a:pPr marL="0" indent="0">
              <a:buNone/>
            </a:pPr>
            <a:endParaRPr lang="en-GB" sz="2400">
              <a:latin typeface="FoundrySterling-Book" pitchFamily="2" charset="0"/>
            </a:endParaRPr>
          </a:p>
          <a:p>
            <a:pPr marL="0" indent="0">
              <a:buNone/>
            </a:pPr>
            <a:r>
              <a:rPr lang="en-GB" sz="3000">
                <a:latin typeface="FoundrySterling-Book"/>
              </a:rPr>
              <a:t>Advantages</a:t>
            </a:r>
          </a:p>
          <a:p>
            <a:pPr>
              <a:buClr>
                <a:schemeClr val="accent4"/>
              </a:buClr>
            </a:pPr>
            <a:r>
              <a:rPr lang="en-GB" sz="2600">
                <a:latin typeface="FoundrySterling-Book"/>
              </a:rPr>
              <a:t>Rewards a broader set of activities</a:t>
            </a:r>
          </a:p>
          <a:p>
            <a:pPr>
              <a:buClr>
                <a:schemeClr val="accent4"/>
              </a:buClr>
            </a:pPr>
            <a:r>
              <a:rPr lang="en-US" sz="2600">
                <a:latin typeface="FoundrySterling-Book"/>
              </a:rPr>
              <a:t>Values diverse contributions &amp; career paths​</a:t>
            </a:r>
          </a:p>
          <a:p>
            <a:pPr>
              <a:buClr>
                <a:schemeClr val="accent4"/>
              </a:buClr>
            </a:pPr>
            <a:r>
              <a:rPr lang="en-US" sz="2600">
                <a:latin typeface="FoundrySterling-Book"/>
              </a:rPr>
              <a:t>Improves diversity &amp; inclusion​</a:t>
            </a:r>
          </a:p>
          <a:p>
            <a:pPr>
              <a:buClr>
                <a:schemeClr val="accent4"/>
              </a:buClr>
            </a:pPr>
            <a:r>
              <a:rPr lang="en-US" sz="2600">
                <a:latin typeface="FoundrySterling-Book"/>
              </a:rPr>
              <a:t>Encourages responsible use of metrics</a:t>
            </a:r>
          </a:p>
          <a:p>
            <a:pPr marL="0" indent="0">
              <a:buNone/>
            </a:pPr>
            <a:endParaRPr lang="en-US"/>
          </a:p>
          <a:p>
            <a:pPr marL="0" indent="0">
              <a:buNone/>
            </a:pPr>
            <a:r>
              <a:rPr lang="en-GB" sz="3000">
                <a:latin typeface="FoundrySterling-Book"/>
              </a:rPr>
              <a:t>It allows you to tell your story</a:t>
            </a:r>
            <a:endParaRPr lang="en-US" sz="3000">
              <a:latin typeface="FoundrySterling-Book"/>
            </a:endParaRPr>
          </a:p>
        </p:txBody>
      </p:sp>
      <p:sp>
        <p:nvSpPr>
          <p:cNvPr id="4" name="TextBox 3">
            <a:extLst>
              <a:ext uri="{FF2B5EF4-FFF2-40B4-BE49-F238E27FC236}">
                <a16:creationId xmlns:a16="http://schemas.microsoft.com/office/drawing/2014/main" id="{920E457B-5B35-CC40-B98B-06611325497C}"/>
              </a:ext>
            </a:extLst>
          </p:cNvPr>
          <p:cNvSpPr txBox="1"/>
          <p:nvPr/>
        </p:nvSpPr>
        <p:spPr>
          <a:xfrm>
            <a:off x="6423102" y="-51295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oundrySterling-Book" pitchFamily="2" charset="0"/>
              <a:ea typeface="+mn-ea"/>
              <a:cs typeface="+mn-cs"/>
            </a:endParaRPr>
          </a:p>
        </p:txBody>
      </p:sp>
      <p:pic>
        <p:nvPicPr>
          <p:cNvPr id="8" name="Picture 7" descr="Figure with Resume 4 Research and Innovation (R4RI) at the centre, linked by arrows to coloured circles stating:&#10;Reducing bureaucracy&#10;Creating and inclusive process&#10;Creating the right incentives&#10;Team science and collegiality&#10;Reducing barriers across disciplines and sectors&#10;Responsible assessment">
            <a:extLst>
              <a:ext uri="{FF2B5EF4-FFF2-40B4-BE49-F238E27FC236}">
                <a16:creationId xmlns:a16="http://schemas.microsoft.com/office/drawing/2014/main" id="{892910A1-572A-4C36-B5F4-536DC5BD02FA}"/>
              </a:ext>
            </a:extLst>
          </p:cNvPr>
          <p:cNvPicPr>
            <a:picLocks noChangeAspect="1"/>
          </p:cNvPicPr>
          <p:nvPr/>
        </p:nvPicPr>
        <p:blipFill>
          <a:blip r:embed="rId3"/>
          <a:stretch>
            <a:fillRect/>
          </a:stretch>
        </p:blipFill>
        <p:spPr>
          <a:xfrm>
            <a:off x="7393387" y="2326334"/>
            <a:ext cx="4102402" cy="4137095"/>
          </a:xfrm>
          <a:prstGeom prst="rect">
            <a:avLst/>
          </a:prstGeom>
        </p:spPr>
      </p:pic>
      <p:pic>
        <p:nvPicPr>
          <p:cNvPr id="9" name="Picture 8">
            <a:extLst>
              <a:ext uri="{FF2B5EF4-FFF2-40B4-BE49-F238E27FC236}">
                <a16:creationId xmlns:a16="http://schemas.microsoft.com/office/drawing/2014/main" id="{7AE248DE-D320-4FE0-86CC-C443509E93E9}"/>
              </a:ext>
            </a:extLst>
          </p:cNvPr>
          <p:cNvPicPr>
            <a:picLocks noChangeAspect="1"/>
          </p:cNvPicPr>
          <p:nvPr/>
        </p:nvPicPr>
        <p:blipFill>
          <a:blip r:embed="rId4"/>
          <a:stretch>
            <a:fillRect/>
          </a:stretch>
        </p:blipFill>
        <p:spPr>
          <a:xfrm>
            <a:off x="10334342" y="5937338"/>
            <a:ext cx="1526817" cy="460067"/>
          </a:xfrm>
          <a:prstGeom prst="rect">
            <a:avLst/>
          </a:prstGeom>
        </p:spPr>
      </p:pic>
      <p:sp>
        <p:nvSpPr>
          <p:cNvPr id="10" name="TextBox 9">
            <a:extLst>
              <a:ext uri="{FF2B5EF4-FFF2-40B4-BE49-F238E27FC236}">
                <a16:creationId xmlns:a16="http://schemas.microsoft.com/office/drawing/2014/main" id="{8BC5E565-37D9-45C1-B3DA-44F786B04AA2}"/>
              </a:ext>
            </a:extLst>
          </p:cNvPr>
          <p:cNvSpPr txBox="1"/>
          <p:nvPr/>
        </p:nvSpPr>
        <p:spPr>
          <a:xfrm>
            <a:off x="10430073" y="6397406"/>
            <a:ext cx="1342496" cy="276999"/>
          </a:xfrm>
          <a:prstGeom prst="rect">
            <a:avLst/>
          </a:prstGeom>
          <a:noFill/>
        </p:spPr>
        <p:txBody>
          <a:bodyPr wrap="square" rtlCol="0">
            <a:spAutoFit/>
          </a:bodyPr>
          <a:lstStyle/>
          <a:p>
            <a:r>
              <a:rPr lang="en-GB" sz="1200"/>
              <a:t>Image credit: UKRI</a:t>
            </a:r>
          </a:p>
        </p:txBody>
      </p:sp>
    </p:spTree>
    <p:extLst>
      <p:ext uri="{BB962C8B-B14F-4D97-AF65-F5344CB8AC3E}">
        <p14:creationId xmlns:p14="http://schemas.microsoft.com/office/powerpoint/2010/main" val="211121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F82C-8C8E-44ED-AC03-CA1848CAD447}"/>
              </a:ext>
            </a:extLst>
          </p:cNvPr>
          <p:cNvSpPr>
            <a:spLocks noGrp="1"/>
          </p:cNvSpPr>
          <p:nvPr>
            <p:ph type="title"/>
          </p:nvPr>
        </p:nvSpPr>
        <p:spPr>
          <a:xfrm>
            <a:off x="774700" y="68792"/>
            <a:ext cx="10515600" cy="1325563"/>
          </a:xfrm>
        </p:spPr>
        <p:txBody>
          <a:bodyPr/>
          <a:lstStyle/>
          <a:p>
            <a:r>
              <a:rPr lang="en-GB">
                <a:latin typeface="FoundrySterling-Book"/>
              </a:rPr>
              <a:t>Which funders?</a:t>
            </a:r>
          </a:p>
        </p:txBody>
      </p:sp>
      <p:sp>
        <p:nvSpPr>
          <p:cNvPr id="3" name="Content Placeholder 2">
            <a:extLst>
              <a:ext uri="{FF2B5EF4-FFF2-40B4-BE49-F238E27FC236}">
                <a16:creationId xmlns:a16="http://schemas.microsoft.com/office/drawing/2014/main" id="{84E4E52E-1780-41EE-AF58-D47AD19D6130}"/>
              </a:ext>
            </a:extLst>
          </p:cNvPr>
          <p:cNvSpPr>
            <a:spLocks noGrp="1"/>
          </p:cNvSpPr>
          <p:nvPr>
            <p:ph idx="1"/>
          </p:nvPr>
        </p:nvSpPr>
        <p:spPr>
          <a:xfrm>
            <a:off x="774700" y="1243542"/>
            <a:ext cx="10515600" cy="4351338"/>
          </a:xfrm>
        </p:spPr>
        <p:txBody>
          <a:bodyPr vert="horz" lIns="91440" tIns="45720" rIns="91440" bIns="45720" rtlCol="0" anchor="t">
            <a:noAutofit/>
          </a:bodyPr>
          <a:lstStyle/>
          <a:p>
            <a:r>
              <a:rPr lang="en-GB" sz="1800">
                <a:latin typeface="FoundrySterling-Book"/>
              </a:rPr>
              <a:t>UK Research and Innovation</a:t>
            </a:r>
          </a:p>
          <a:p>
            <a:r>
              <a:rPr lang="en-GB" sz="1800" err="1">
                <a:latin typeface="FoundrySterling-Book"/>
              </a:rPr>
              <a:t>Wellcome</a:t>
            </a:r>
            <a:r>
              <a:rPr lang="en-GB" sz="1800">
                <a:latin typeface="FoundrySterling-Book"/>
              </a:rPr>
              <a:t> Trust</a:t>
            </a:r>
            <a:endParaRPr lang="en-GB" sz="1800">
              <a:latin typeface="FoundrySterling-Book"/>
              <a:cs typeface="Calibri"/>
            </a:endParaRPr>
          </a:p>
          <a:p>
            <a:r>
              <a:rPr lang="en-GB" sz="1800">
                <a:latin typeface="FoundrySterling-Book"/>
              </a:rPr>
              <a:t>Royal Academy of Engineering</a:t>
            </a:r>
            <a:endParaRPr lang="en-GB" sz="1800">
              <a:latin typeface="FoundrySterling-Book"/>
              <a:cs typeface="Calibri"/>
            </a:endParaRPr>
          </a:p>
          <a:p>
            <a:r>
              <a:rPr lang="en-GB" sz="1800">
                <a:latin typeface="FoundrySterling-Book"/>
              </a:rPr>
              <a:t>NIHR</a:t>
            </a:r>
            <a:endParaRPr lang="en-GB" sz="1800">
              <a:latin typeface="FoundrySterling-Book"/>
              <a:cs typeface="Calibri"/>
            </a:endParaRPr>
          </a:p>
          <a:p>
            <a:r>
              <a:rPr lang="en-GB" sz="1800">
                <a:latin typeface="FoundrySterling-Book"/>
              </a:rPr>
              <a:t>Cancer Research UK</a:t>
            </a:r>
            <a:endParaRPr lang="en-GB" sz="1800">
              <a:latin typeface="FoundrySterling-Book"/>
              <a:cs typeface="Calibri"/>
            </a:endParaRPr>
          </a:p>
          <a:p>
            <a:r>
              <a:rPr lang="en-GB" sz="1800">
                <a:latin typeface="FoundrySterling-Book"/>
              </a:rPr>
              <a:t>British Heart Foundation</a:t>
            </a:r>
            <a:endParaRPr lang="en-GB" sz="1800">
              <a:latin typeface="FoundrySterling-Book"/>
              <a:cs typeface="Calibri"/>
            </a:endParaRPr>
          </a:p>
          <a:p>
            <a:r>
              <a:rPr lang="en-GB" sz="1800">
                <a:latin typeface="FoundrySterling-Book"/>
              </a:rPr>
              <a:t>Alzheimer’s Research UK</a:t>
            </a:r>
            <a:endParaRPr lang="en-GB" sz="1800">
              <a:latin typeface="FoundrySterling-Book"/>
              <a:cs typeface="Calibri"/>
            </a:endParaRPr>
          </a:p>
          <a:p>
            <a:r>
              <a:rPr lang="en-GB" sz="1800">
                <a:latin typeface="FoundrySterling-Book"/>
              </a:rPr>
              <a:t>Leverhulme Trust</a:t>
            </a:r>
            <a:endParaRPr lang="en-GB" sz="1800">
              <a:latin typeface="FoundrySterling-Book"/>
              <a:cs typeface="Calibri"/>
            </a:endParaRPr>
          </a:p>
          <a:p>
            <a:r>
              <a:rPr lang="en-GB" sz="1800">
                <a:latin typeface="FoundrySterling-Book"/>
              </a:rPr>
              <a:t>Science Foundation Ireland</a:t>
            </a:r>
            <a:endParaRPr lang="en-GB" sz="1800">
              <a:latin typeface="FoundrySterling-Book"/>
              <a:cs typeface="Calibri"/>
            </a:endParaRPr>
          </a:p>
          <a:p>
            <a:r>
              <a:rPr lang="en-GB" sz="1800">
                <a:solidFill>
                  <a:srgbClr val="000000"/>
                </a:solidFill>
                <a:latin typeface="FoundrySterling-Book"/>
              </a:rPr>
              <a:t>Health Research Board, Ireland</a:t>
            </a:r>
            <a:endParaRPr lang="en-GB" sz="1800">
              <a:solidFill>
                <a:srgbClr val="000000"/>
              </a:solidFill>
              <a:latin typeface="FoundrySterling-Book"/>
              <a:cs typeface="Calibri" panose="020F0502020204030204"/>
            </a:endParaRPr>
          </a:p>
          <a:p>
            <a:r>
              <a:rPr lang="en-GB" sz="1800">
                <a:latin typeface="FoundrySterling-Book"/>
              </a:rPr>
              <a:t>Academy of Medical Sciences</a:t>
            </a:r>
          </a:p>
          <a:p>
            <a:r>
              <a:rPr lang="en-GB" sz="1800">
                <a:latin typeface="FoundrySterling-Book"/>
              </a:rPr>
              <a:t>Swiss National Science Foundation</a:t>
            </a:r>
          </a:p>
          <a:p>
            <a:r>
              <a:rPr lang="en-GB" sz="1800" err="1">
                <a:solidFill>
                  <a:srgbClr val="000000"/>
                </a:solidFill>
                <a:latin typeface="FoundrySterling-Book"/>
              </a:rPr>
              <a:t>Wellcome</a:t>
            </a:r>
            <a:r>
              <a:rPr lang="en-GB" sz="1800">
                <a:solidFill>
                  <a:srgbClr val="000000"/>
                </a:solidFill>
                <a:latin typeface="FoundrySterling-Book"/>
              </a:rPr>
              <a:t> Sanger Institute</a:t>
            </a:r>
            <a:endParaRPr lang="en-GB" sz="1800">
              <a:solidFill>
                <a:srgbClr val="000000"/>
              </a:solidFill>
              <a:latin typeface="FoundrySterling-Book"/>
              <a:cs typeface="Calibri"/>
            </a:endParaRPr>
          </a:p>
          <a:p>
            <a:r>
              <a:rPr lang="en-GB" sz="1800">
                <a:latin typeface="FoundrySterling-Book"/>
              </a:rPr>
              <a:t>And more…!</a:t>
            </a:r>
            <a:endParaRPr lang="en-GB" sz="1800">
              <a:latin typeface="FoundrySterling-Book"/>
              <a:cs typeface="Calibri"/>
            </a:endParaRPr>
          </a:p>
          <a:p>
            <a:endParaRPr lang="en-GB" sz="1800">
              <a:latin typeface="FoundrySterling-Book"/>
            </a:endParaRPr>
          </a:p>
        </p:txBody>
      </p:sp>
      <p:grpSp>
        <p:nvGrpSpPr>
          <p:cNvPr id="5" name="Group 4" descr="Logos of funders listed in the text on this slide">
            <a:extLst>
              <a:ext uri="{FF2B5EF4-FFF2-40B4-BE49-F238E27FC236}">
                <a16:creationId xmlns:a16="http://schemas.microsoft.com/office/drawing/2014/main" id="{06AAF74E-D110-49C7-9B32-435593C74221}"/>
              </a:ext>
            </a:extLst>
          </p:cNvPr>
          <p:cNvGrpSpPr/>
          <p:nvPr/>
        </p:nvGrpSpPr>
        <p:grpSpPr>
          <a:xfrm>
            <a:off x="5375608" y="1494896"/>
            <a:ext cx="6610102" cy="4064075"/>
            <a:chOff x="5375608" y="1494896"/>
            <a:chExt cx="6610102" cy="4064075"/>
          </a:xfrm>
        </p:grpSpPr>
        <p:pic>
          <p:nvPicPr>
            <p:cNvPr id="11" name="Picture 11" descr="Text, letter&#10;&#10;Description automatically generated">
              <a:extLst>
                <a:ext uri="{FF2B5EF4-FFF2-40B4-BE49-F238E27FC236}">
                  <a16:creationId xmlns:a16="http://schemas.microsoft.com/office/drawing/2014/main" id="{51612DC1-D692-E25A-AA59-57CBE83AD72E}"/>
                </a:ext>
              </a:extLst>
            </p:cNvPr>
            <p:cNvPicPr>
              <a:picLocks noChangeAspect="1"/>
            </p:cNvPicPr>
            <p:nvPr/>
          </p:nvPicPr>
          <p:blipFill>
            <a:blip r:embed="rId3"/>
            <a:stretch>
              <a:fillRect/>
            </a:stretch>
          </p:blipFill>
          <p:spPr>
            <a:xfrm>
              <a:off x="8222748" y="1494896"/>
              <a:ext cx="3067552" cy="1074209"/>
            </a:xfrm>
            <a:prstGeom prst="rect">
              <a:avLst/>
            </a:prstGeom>
          </p:spPr>
        </p:pic>
        <p:pic>
          <p:nvPicPr>
            <p:cNvPr id="4" name="Picture 3" descr="Logos of research funders">
              <a:extLst>
                <a:ext uri="{FF2B5EF4-FFF2-40B4-BE49-F238E27FC236}">
                  <a16:creationId xmlns:a16="http://schemas.microsoft.com/office/drawing/2014/main" id="{F22B1546-CA56-4EBB-B113-0D8B27CAE8F3}"/>
                </a:ext>
              </a:extLst>
            </p:cNvPr>
            <p:cNvPicPr>
              <a:picLocks noChangeAspect="1"/>
            </p:cNvPicPr>
            <p:nvPr/>
          </p:nvPicPr>
          <p:blipFill rotWithShape="1">
            <a:blip r:embed="rId4"/>
            <a:srcRect b="1147"/>
            <a:stretch/>
          </p:blipFill>
          <p:spPr>
            <a:xfrm>
              <a:off x="5375608" y="2276928"/>
              <a:ext cx="6610102" cy="3282043"/>
            </a:xfrm>
            <a:prstGeom prst="rect">
              <a:avLst/>
            </a:prstGeom>
          </p:spPr>
        </p:pic>
      </p:grpSp>
      <p:sp>
        <p:nvSpPr>
          <p:cNvPr id="6" name="TextBox 5">
            <a:extLst>
              <a:ext uri="{FF2B5EF4-FFF2-40B4-BE49-F238E27FC236}">
                <a16:creationId xmlns:a16="http://schemas.microsoft.com/office/drawing/2014/main" id="{79DB0FFC-CB6C-904B-8E0A-25C87F422904}"/>
              </a:ext>
            </a:extLst>
          </p:cNvPr>
          <p:cNvSpPr txBox="1"/>
          <p:nvPr/>
        </p:nvSpPr>
        <p:spPr>
          <a:xfrm>
            <a:off x="5872320" y="6061547"/>
            <a:ext cx="6096000" cy="430887"/>
          </a:xfrm>
          <a:prstGeom prst="rect">
            <a:avLst/>
          </a:prstGeom>
          <a:noFill/>
        </p:spPr>
        <p:txBody>
          <a:bodyPr wrap="square">
            <a:spAutoFit/>
          </a:bodyPr>
          <a:lstStyle/>
          <a:p>
            <a:pPr lvl="0"/>
            <a:r>
              <a:rPr lang="en-US" sz="1100">
                <a:solidFill>
                  <a:prstClr val="black"/>
                </a:solidFill>
                <a:hlinkClick r:id="rId5"/>
              </a:rPr>
              <a:t>https://www.ukri.org/what-we-offer/supporting-healthy-research-and-innovation-culture/research-and-innovation-culture/joint-funders-group/</a:t>
            </a:r>
            <a:r>
              <a:rPr lang="en-US" sz="1100">
                <a:solidFill>
                  <a:prstClr val="black"/>
                </a:solidFill>
              </a:rPr>
              <a:t> </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55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F82C-8C8E-44ED-AC03-CA1848CAD447}"/>
              </a:ext>
            </a:extLst>
          </p:cNvPr>
          <p:cNvSpPr>
            <a:spLocks noGrp="1"/>
          </p:cNvSpPr>
          <p:nvPr>
            <p:ph type="title"/>
          </p:nvPr>
        </p:nvSpPr>
        <p:spPr>
          <a:xfrm>
            <a:off x="774700" y="68792"/>
            <a:ext cx="10515600" cy="1325563"/>
          </a:xfrm>
        </p:spPr>
        <p:txBody>
          <a:bodyPr/>
          <a:lstStyle/>
          <a:p>
            <a:r>
              <a:rPr lang="en-GB">
                <a:latin typeface="FoundrySterling-Book"/>
              </a:rPr>
              <a:t>Wider use of narrative CVs</a:t>
            </a:r>
          </a:p>
        </p:txBody>
      </p:sp>
      <p:sp>
        <p:nvSpPr>
          <p:cNvPr id="3" name="Content Placeholder 2">
            <a:extLst>
              <a:ext uri="{FF2B5EF4-FFF2-40B4-BE49-F238E27FC236}">
                <a16:creationId xmlns:a16="http://schemas.microsoft.com/office/drawing/2014/main" id="{84E4E52E-1780-41EE-AF58-D47AD19D6130}"/>
              </a:ext>
            </a:extLst>
          </p:cNvPr>
          <p:cNvSpPr>
            <a:spLocks noGrp="1"/>
          </p:cNvSpPr>
          <p:nvPr>
            <p:ph idx="1"/>
          </p:nvPr>
        </p:nvSpPr>
        <p:spPr>
          <a:xfrm>
            <a:off x="774700" y="1717649"/>
            <a:ext cx="5469983" cy="4351338"/>
          </a:xfrm>
        </p:spPr>
        <p:txBody>
          <a:bodyPr vert="horz" lIns="91440" tIns="45720" rIns="91440" bIns="45720" rtlCol="0" anchor="t">
            <a:noAutofit/>
          </a:bodyPr>
          <a:lstStyle/>
          <a:p>
            <a:pPr>
              <a:buClr>
                <a:schemeClr val="accent4"/>
              </a:buClr>
            </a:pPr>
            <a:r>
              <a:rPr lang="en-GB" sz="3200">
                <a:latin typeface="FoundrySterling-Book"/>
              </a:rPr>
              <a:t>Universities are piloting the use of narrative CVs in recruitment</a:t>
            </a:r>
          </a:p>
          <a:p>
            <a:pPr marL="0" indent="0">
              <a:buClr>
                <a:schemeClr val="accent4"/>
              </a:buClr>
              <a:buNone/>
            </a:pPr>
            <a:endParaRPr lang="en-GB" sz="3200">
              <a:latin typeface="FoundrySterling-Book"/>
            </a:endParaRPr>
          </a:p>
          <a:p>
            <a:pPr>
              <a:buClr>
                <a:schemeClr val="accent4"/>
              </a:buClr>
            </a:pPr>
            <a:r>
              <a:rPr lang="en-GB" sz="3200">
                <a:latin typeface="FoundrySterling-Book"/>
              </a:rPr>
              <a:t>Same principles apply: recognising a broader range of contributions in research assessment, promotion, etc. </a:t>
            </a:r>
          </a:p>
        </p:txBody>
      </p:sp>
      <p:pic>
        <p:nvPicPr>
          <p:cNvPr id="1026" name="Picture 2" descr="https://sfdora.org/wp-content/uploads/2022/01/FrontPageImage.png">
            <a:extLst>
              <a:ext uri="{FF2B5EF4-FFF2-40B4-BE49-F238E27FC236}">
                <a16:creationId xmlns:a16="http://schemas.microsoft.com/office/drawing/2014/main" id="{05F5130D-320D-4292-BAFD-859D552D8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286" y="1450872"/>
            <a:ext cx="3692014" cy="477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47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A97A-FD5B-425A-9E15-5EABA03C9F83}"/>
              </a:ext>
            </a:extLst>
          </p:cNvPr>
          <p:cNvSpPr>
            <a:spLocks noGrp="1"/>
          </p:cNvSpPr>
          <p:nvPr>
            <p:ph type="title"/>
          </p:nvPr>
        </p:nvSpPr>
        <p:spPr>
          <a:xfrm>
            <a:off x="358625" y="176990"/>
            <a:ext cx="10515600" cy="1325563"/>
          </a:xfrm>
        </p:spPr>
        <p:txBody>
          <a:bodyPr/>
          <a:lstStyle/>
          <a:p>
            <a:r>
              <a:rPr lang="en-GB">
                <a:latin typeface="FoundrySterling-Book"/>
              </a:rPr>
              <a:t>Narrative CV: key features</a:t>
            </a:r>
          </a:p>
        </p:txBody>
      </p:sp>
      <p:sp>
        <p:nvSpPr>
          <p:cNvPr id="3" name="Content Placeholder 2">
            <a:extLst>
              <a:ext uri="{FF2B5EF4-FFF2-40B4-BE49-F238E27FC236}">
                <a16:creationId xmlns:a16="http://schemas.microsoft.com/office/drawing/2014/main" id="{C22A1A9A-8337-4778-883F-0E13C278ECCA}"/>
              </a:ext>
            </a:extLst>
          </p:cNvPr>
          <p:cNvSpPr>
            <a:spLocks noGrp="1"/>
          </p:cNvSpPr>
          <p:nvPr>
            <p:ph idx="1"/>
          </p:nvPr>
        </p:nvSpPr>
        <p:spPr>
          <a:xfrm>
            <a:off x="349277" y="1342083"/>
            <a:ext cx="11093515" cy="369332"/>
          </a:xfrm>
        </p:spPr>
        <p:txBody>
          <a:bodyPr>
            <a:normAutofit fontScale="92500" lnSpcReduction="10000"/>
          </a:bodyPr>
          <a:lstStyle/>
          <a:p>
            <a:pPr marL="0" indent="0">
              <a:buNone/>
            </a:pPr>
            <a:r>
              <a:rPr lang="en-GB" sz="2400"/>
              <a:t>Researchers </a:t>
            </a:r>
            <a:r>
              <a:rPr lang="en-GB" sz="2400">
                <a:latin typeface="FoundrySterling-Book" pitchFamily="2" charset="0"/>
              </a:rPr>
              <a:t>frame </a:t>
            </a:r>
            <a:r>
              <a:rPr lang="en-GB" sz="2400"/>
              <a:t>their contributions with </a:t>
            </a:r>
            <a:r>
              <a:rPr lang="en-GB" sz="2400">
                <a:latin typeface="FoundrySterling-Book" pitchFamily="2" charset="0"/>
              </a:rPr>
              <a:t>respect to:</a:t>
            </a:r>
          </a:p>
          <a:p>
            <a:pPr marL="0" indent="0">
              <a:buNone/>
            </a:pPr>
            <a:endParaRPr lang="en-GB" sz="2400">
              <a:latin typeface="FoundrySterling-Book" pitchFamily="2" charset="0"/>
            </a:endParaRPr>
          </a:p>
          <a:p>
            <a:pPr marL="971550" lvl="1" indent="-514350">
              <a:buFont typeface="+mj-lt"/>
              <a:buAutoNum type="arabicPeriod"/>
            </a:pPr>
            <a:endParaRPr lang="en-GB" sz="2000"/>
          </a:p>
        </p:txBody>
      </p:sp>
      <p:pic>
        <p:nvPicPr>
          <p:cNvPr id="5" name="Picture 4" descr="the 4 modules of the R4R1 shown in blue, purple, red and orange quadrants to highlight that there are 4 sections. The content is described on the following slides.">
            <a:extLst>
              <a:ext uri="{FF2B5EF4-FFF2-40B4-BE49-F238E27FC236}">
                <a16:creationId xmlns:a16="http://schemas.microsoft.com/office/drawing/2014/main" id="{69D993C2-4024-4648-8CBD-AEAD1486E673}"/>
              </a:ext>
            </a:extLst>
          </p:cNvPr>
          <p:cNvPicPr>
            <a:picLocks noChangeAspect="1"/>
          </p:cNvPicPr>
          <p:nvPr/>
        </p:nvPicPr>
        <p:blipFill rotWithShape="1">
          <a:blip r:embed="rId3"/>
          <a:srcRect t="6490"/>
          <a:stretch/>
        </p:blipFill>
        <p:spPr>
          <a:xfrm>
            <a:off x="1749702" y="2633321"/>
            <a:ext cx="8292667" cy="3614959"/>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35311DA-C210-F948-B84F-E81ED80AB1FB}"/>
                  </a:ext>
                </a:extLst>
              </p14:cNvPr>
              <p14:cNvContentPartPr/>
              <p14:nvPr/>
            </p14:nvContentPartPr>
            <p14:xfrm rot="21189199" flipH="1" flipV="1">
              <a:off x="8308959" y="2263103"/>
              <a:ext cx="505172" cy="682560"/>
            </p14:xfrm>
          </p:contentPart>
        </mc:Choice>
        <mc:Fallback xmlns="">
          <p:pic>
            <p:nvPicPr>
              <p:cNvPr id="6" name="Ink 5">
                <a:extLst>
                  <a:ext uri="{FF2B5EF4-FFF2-40B4-BE49-F238E27FC236}">
                    <a16:creationId xmlns:a16="http://schemas.microsoft.com/office/drawing/2014/main" id="{C35311DA-C210-F948-B84F-E81ED80AB1FB}"/>
                  </a:ext>
                </a:extLst>
              </p:cNvPr>
              <p:cNvPicPr/>
              <p:nvPr/>
            </p:nvPicPr>
            <p:blipFill>
              <a:blip r:embed="rId5"/>
              <a:stretch>
                <a:fillRect/>
              </a:stretch>
            </p:blipFill>
            <p:spPr>
              <a:xfrm rot="21189199" flipH="1" flipV="1">
                <a:off x="8290956" y="2245122"/>
                <a:ext cx="540818" cy="71816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586314C-85B0-594E-B786-F1C2A431D047}"/>
                  </a:ext>
                </a:extLst>
              </p14:cNvPr>
              <p14:cNvContentPartPr/>
              <p14:nvPr/>
            </p14:nvContentPartPr>
            <p14:xfrm rot="21189199" flipV="1">
              <a:off x="3137365" y="2254173"/>
              <a:ext cx="355194" cy="680020"/>
            </p14:xfrm>
          </p:contentPart>
        </mc:Choice>
        <mc:Fallback xmlns="">
          <p:pic>
            <p:nvPicPr>
              <p:cNvPr id="7" name="Ink 6">
                <a:extLst>
                  <a:ext uri="{FF2B5EF4-FFF2-40B4-BE49-F238E27FC236}">
                    <a16:creationId xmlns:a16="http://schemas.microsoft.com/office/drawing/2014/main" id="{7586314C-85B0-594E-B786-F1C2A431D047}"/>
                  </a:ext>
                </a:extLst>
              </p:cNvPr>
              <p:cNvPicPr/>
              <p:nvPr/>
            </p:nvPicPr>
            <p:blipFill>
              <a:blip r:embed="rId7"/>
              <a:stretch>
                <a:fillRect/>
              </a:stretch>
            </p:blipFill>
            <p:spPr>
              <a:xfrm rot="21189199" flipV="1">
                <a:off x="3119390" y="2236183"/>
                <a:ext cx="390785" cy="71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8992FAC-208C-FF49-8A01-425A20056A18}"/>
                  </a:ext>
                </a:extLst>
              </p14:cNvPr>
              <p14:cNvContentPartPr/>
              <p14:nvPr/>
            </p14:nvContentPartPr>
            <p14:xfrm rot="15092062" flipV="1">
              <a:off x="8949376" y="5347728"/>
              <a:ext cx="305782" cy="595026"/>
            </p14:xfrm>
          </p:contentPart>
        </mc:Choice>
        <mc:Fallback xmlns="">
          <p:pic>
            <p:nvPicPr>
              <p:cNvPr id="8" name="Ink 7">
                <a:extLst>
                  <a:ext uri="{FF2B5EF4-FFF2-40B4-BE49-F238E27FC236}">
                    <a16:creationId xmlns:a16="http://schemas.microsoft.com/office/drawing/2014/main" id="{A8992FAC-208C-FF49-8A01-425A20056A18}"/>
                  </a:ext>
                </a:extLst>
              </p:cNvPr>
              <p:cNvPicPr/>
              <p:nvPr/>
            </p:nvPicPr>
            <p:blipFill>
              <a:blip r:embed="rId9"/>
              <a:stretch>
                <a:fillRect/>
              </a:stretch>
            </p:blipFill>
            <p:spPr>
              <a:xfrm rot="15092062" flipV="1">
                <a:off x="8931389" y="5329741"/>
                <a:ext cx="341397" cy="63064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0901C87-88B3-E143-9168-F5F61B33A57C}"/>
                  </a:ext>
                </a:extLst>
              </p14:cNvPr>
              <p14:cNvContentPartPr/>
              <p14:nvPr/>
            </p14:nvContentPartPr>
            <p14:xfrm rot="7328983" flipH="1" flipV="1">
              <a:off x="3049721" y="5477854"/>
              <a:ext cx="256257" cy="623206"/>
            </p14:xfrm>
          </p:contentPart>
        </mc:Choice>
        <mc:Fallback xmlns="">
          <p:pic>
            <p:nvPicPr>
              <p:cNvPr id="9" name="Ink 8">
                <a:extLst>
                  <a:ext uri="{FF2B5EF4-FFF2-40B4-BE49-F238E27FC236}">
                    <a16:creationId xmlns:a16="http://schemas.microsoft.com/office/drawing/2014/main" id="{A0901C87-88B3-E143-9168-F5F61B33A57C}"/>
                  </a:ext>
                </a:extLst>
              </p:cNvPr>
              <p:cNvPicPr/>
              <p:nvPr/>
            </p:nvPicPr>
            <p:blipFill>
              <a:blip r:embed="rId11"/>
              <a:stretch>
                <a:fillRect/>
              </a:stretch>
            </p:blipFill>
            <p:spPr>
              <a:xfrm rot="7328983" flipH="1" flipV="1">
                <a:off x="3031725" y="5459863"/>
                <a:ext cx="291888" cy="658828"/>
              </a:xfrm>
              <a:prstGeom prst="rect">
                <a:avLst/>
              </a:prstGeom>
            </p:spPr>
          </p:pic>
        </mc:Fallback>
      </mc:AlternateContent>
      <p:sp>
        <p:nvSpPr>
          <p:cNvPr id="10" name="TextBox 9">
            <a:extLst>
              <a:ext uri="{FF2B5EF4-FFF2-40B4-BE49-F238E27FC236}">
                <a16:creationId xmlns:a16="http://schemas.microsoft.com/office/drawing/2014/main" id="{BFDDF754-E708-C641-9E65-7205625181E7}"/>
              </a:ext>
            </a:extLst>
          </p:cNvPr>
          <p:cNvSpPr txBox="1"/>
          <p:nvPr/>
        </p:nvSpPr>
        <p:spPr>
          <a:xfrm>
            <a:off x="1814648" y="1915226"/>
            <a:ext cx="6096000" cy="36933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FoundrySterling-Book" pitchFamily="2" charset="0"/>
                <a:ea typeface="+mn-ea"/>
                <a:cs typeface="+mn-cs"/>
              </a:rPr>
              <a:t>1. The generation of knowledge</a:t>
            </a:r>
          </a:p>
        </p:txBody>
      </p:sp>
      <p:sp>
        <p:nvSpPr>
          <p:cNvPr id="12" name="TextBox 11">
            <a:extLst>
              <a:ext uri="{FF2B5EF4-FFF2-40B4-BE49-F238E27FC236}">
                <a16:creationId xmlns:a16="http://schemas.microsoft.com/office/drawing/2014/main" id="{EEFE5CCB-DA09-B64E-8EBA-511BD8C1DF9B}"/>
              </a:ext>
            </a:extLst>
          </p:cNvPr>
          <p:cNvSpPr txBox="1"/>
          <p:nvPr/>
        </p:nvSpPr>
        <p:spPr>
          <a:xfrm>
            <a:off x="2982209" y="5863925"/>
            <a:ext cx="4367324" cy="36933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FoundrySterling-Book" pitchFamily="2" charset="0"/>
                <a:ea typeface="+mn-ea"/>
                <a:cs typeface="+mn-cs"/>
              </a:rPr>
              <a:t>2. The development of individuals</a:t>
            </a:r>
          </a:p>
        </p:txBody>
      </p:sp>
      <p:sp>
        <p:nvSpPr>
          <p:cNvPr id="14" name="TextBox 13">
            <a:extLst>
              <a:ext uri="{FF2B5EF4-FFF2-40B4-BE49-F238E27FC236}">
                <a16:creationId xmlns:a16="http://schemas.microsoft.com/office/drawing/2014/main" id="{235DCCCC-4EBF-A14C-9146-115E6CEEAF18}"/>
              </a:ext>
            </a:extLst>
          </p:cNvPr>
          <p:cNvSpPr txBox="1"/>
          <p:nvPr/>
        </p:nvSpPr>
        <p:spPr>
          <a:xfrm>
            <a:off x="5900869" y="1904941"/>
            <a:ext cx="6096000" cy="36933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FoundrySterling-Book" pitchFamily="2" charset="0"/>
                <a:ea typeface="+mn-ea"/>
                <a:cs typeface="+mn-cs"/>
              </a:rPr>
              <a:t>3. The wider research community</a:t>
            </a:r>
          </a:p>
        </p:txBody>
      </p:sp>
      <p:sp>
        <p:nvSpPr>
          <p:cNvPr id="16" name="TextBox 15">
            <a:extLst>
              <a:ext uri="{FF2B5EF4-FFF2-40B4-BE49-F238E27FC236}">
                <a16:creationId xmlns:a16="http://schemas.microsoft.com/office/drawing/2014/main" id="{60A228D6-D6B9-254E-B140-84479A5DB844}"/>
              </a:ext>
            </a:extLst>
          </p:cNvPr>
          <p:cNvSpPr txBox="1"/>
          <p:nvPr/>
        </p:nvSpPr>
        <p:spPr>
          <a:xfrm>
            <a:off x="6866057" y="5863925"/>
            <a:ext cx="2717835" cy="36933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FoundrySterling-Book" pitchFamily="2" charset="0"/>
                <a:ea typeface="+mn-ea"/>
                <a:cs typeface="+mn-cs"/>
              </a:rPr>
              <a:t>4. Broader society</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C1D3B53-81D1-45EE-94EA-A4FDCE2246EA}"/>
              </a:ext>
            </a:extLst>
          </p:cNvPr>
          <p:cNvSpPr txBox="1"/>
          <p:nvPr/>
        </p:nvSpPr>
        <p:spPr>
          <a:xfrm>
            <a:off x="3889248" y="6533885"/>
            <a:ext cx="9053762" cy="261610"/>
          </a:xfrm>
          <a:prstGeom prst="rect">
            <a:avLst/>
          </a:prstGeom>
          <a:noFill/>
        </p:spPr>
        <p:txBody>
          <a:bodyPr wrap="square" rtlCol="0">
            <a:spAutoFit/>
          </a:bodyPr>
          <a:lstStyle/>
          <a:p>
            <a:r>
              <a:rPr lang="en-GB" sz="1100">
                <a:hlinkClick r:id="rId12"/>
              </a:rPr>
              <a:t>https://www.ukri.org/apply-for-funding/improving-your-funding-experience/introducing-a-better-way-for-you-to-evidence-your-contributions/</a:t>
            </a:r>
            <a:r>
              <a:rPr lang="en-GB" sz="1100"/>
              <a:t> </a:t>
            </a:r>
          </a:p>
        </p:txBody>
      </p:sp>
    </p:spTree>
    <p:extLst>
      <p:ext uri="{BB962C8B-B14F-4D97-AF65-F5344CB8AC3E}">
        <p14:creationId xmlns:p14="http://schemas.microsoft.com/office/powerpoint/2010/main" val="303676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986B-B6F5-4BB2-BFA8-0DB939FF8853}"/>
              </a:ext>
            </a:extLst>
          </p:cNvPr>
          <p:cNvSpPr>
            <a:spLocks noGrp="1"/>
          </p:cNvSpPr>
          <p:nvPr>
            <p:ph type="title"/>
          </p:nvPr>
        </p:nvSpPr>
        <p:spPr>
          <a:xfrm>
            <a:off x="251791" y="0"/>
            <a:ext cx="10515600" cy="1325563"/>
          </a:xfrm>
        </p:spPr>
        <p:txBody>
          <a:bodyPr/>
          <a:lstStyle/>
          <a:p>
            <a:r>
              <a:rPr lang="en-GB"/>
              <a:t>What does a narrative CV look like?</a:t>
            </a:r>
          </a:p>
        </p:txBody>
      </p:sp>
      <p:pic>
        <p:nvPicPr>
          <p:cNvPr id="3" name="Picture 2" descr="Screenshot of module 1 from Royal Society Resume for researchers template">
            <a:extLst>
              <a:ext uri="{FF2B5EF4-FFF2-40B4-BE49-F238E27FC236}">
                <a16:creationId xmlns:a16="http://schemas.microsoft.com/office/drawing/2014/main" id="{37F95730-889D-47F8-AB0A-60CD3AA1130A}"/>
              </a:ext>
            </a:extLst>
          </p:cNvPr>
          <p:cNvPicPr>
            <a:picLocks noChangeAspect="1"/>
          </p:cNvPicPr>
          <p:nvPr/>
        </p:nvPicPr>
        <p:blipFill>
          <a:blip r:embed="rId3"/>
          <a:stretch>
            <a:fillRect/>
          </a:stretch>
        </p:blipFill>
        <p:spPr>
          <a:xfrm>
            <a:off x="1004982" y="4163691"/>
            <a:ext cx="5091018" cy="1825567"/>
          </a:xfrm>
          <a:prstGeom prst="rect">
            <a:avLst/>
          </a:prstGeom>
          <a:ln>
            <a:noFill/>
          </a:ln>
          <a:effectLst>
            <a:outerShdw blurRad="292100" dist="139700" dir="2700000" algn="tl" rotWithShape="0">
              <a:srgbClr val="333333">
                <a:alpha val="65000"/>
              </a:srgbClr>
            </a:outerShdw>
          </a:effectLst>
        </p:spPr>
      </p:pic>
      <p:pic>
        <p:nvPicPr>
          <p:cNvPr id="4" name="Picture 3" descr="Screenshot of CRUK narrative CV template &#10;https://www.cancerresearchuk.org/sites/default/files/cancer_research_uk_narrative_cv_template.pdf ">
            <a:extLst>
              <a:ext uri="{FF2B5EF4-FFF2-40B4-BE49-F238E27FC236}">
                <a16:creationId xmlns:a16="http://schemas.microsoft.com/office/drawing/2014/main" id="{6CA46BA9-819E-42D1-BD44-92FFDA070AAF}"/>
              </a:ext>
            </a:extLst>
          </p:cNvPr>
          <p:cNvPicPr>
            <a:picLocks noChangeAspect="1"/>
          </p:cNvPicPr>
          <p:nvPr/>
        </p:nvPicPr>
        <p:blipFill>
          <a:blip r:embed="rId4"/>
          <a:stretch>
            <a:fillRect/>
          </a:stretch>
        </p:blipFill>
        <p:spPr>
          <a:xfrm>
            <a:off x="200076" y="1237215"/>
            <a:ext cx="6036093" cy="2447651"/>
          </a:xfrm>
          <a:prstGeom prst="rect">
            <a:avLst/>
          </a:prstGeom>
          <a:ln>
            <a:noFill/>
          </a:ln>
          <a:effectLst>
            <a:outerShdw blurRad="292100" dist="139700" dir="2700000" algn="tl" rotWithShape="0">
              <a:srgbClr val="333333">
                <a:alpha val="65000"/>
              </a:srgbClr>
            </a:outerShdw>
          </a:effectLst>
        </p:spPr>
      </p:pic>
      <p:pic>
        <p:nvPicPr>
          <p:cNvPr id="5" name="Picture 4" descr="Screenshot of Module 1 from the UKRI R4RI template&#10;https://www.ukri.org/apply-for-funding/how-to-apply/resume-for-research-and-innovation-r4ri-guidance/">
            <a:extLst>
              <a:ext uri="{FF2B5EF4-FFF2-40B4-BE49-F238E27FC236}">
                <a16:creationId xmlns:a16="http://schemas.microsoft.com/office/drawing/2014/main" id="{C86A213E-9ED1-40D4-AF3D-89E1B7191345}"/>
              </a:ext>
            </a:extLst>
          </p:cNvPr>
          <p:cNvPicPr>
            <a:picLocks noChangeAspect="1"/>
          </p:cNvPicPr>
          <p:nvPr/>
        </p:nvPicPr>
        <p:blipFill>
          <a:blip r:embed="rId5"/>
          <a:stretch>
            <a:fillRect/>
          </a:stretch>
        </p:blipFill>
        <p:spPr>
          <a:xfrm>
            <a:off x="6684577" y="1110793"/>
            <a:ext cx="5171928" cy="2263172"/>
          </a:xfrm>
          <a:prstGeom prst="rect">
            <a:avLst/>
          </a:prstGeom>
          <a:ln>
            <a:noFill/>
          </a:ln>
          <a:effectLst>
            <a:outerShdw blurRad="292100" dist="139700" dir="2700000" algn="tl" rotWithShape="0">
              <a:srgbClr val="333333">
                <a:alpha val="65000"/>
              </a:srgbClr>
            </a:outerShdw>
          </a:effectLst>
        </p:spPr>
      </p:pic>
      <p:pic>
        <p:nvPicPr>
          <p:cNvPr id="6" name="Picture 5" descr="Screenshot of 'Lead applicant research contributions' question from Wellcome Discovery Award application template">
            <a:extLst>
              <a:ext uri="{FF2B5EF4-FFF2-40B4-BE49-F238E27FC236}">
                <a16:creationId xmlns:a16="http://schemas.microsoft.com/office/drawing/2014/main" id="{830AEAED-7F32-496D-AA06-E11C0663E177}"/>
              </a:ext>
            </a:extLst>
          </p:cNvPr>
          <p:cNvPicPr>
            <a:picLocks noChangeAspect="1"/>
          </p:cNvPicPr>
          <p:nvPr/>
        </p:nvPicPr>
        <p:blipFill>
          <a:blip r:embed="rId6"/>
          <a:stretch>
            <a:fillRect/>
          </a:stretch>
        </p:blipFill>
        <p:spPr>
          <a:xfrm>
            <a:off x="6747951" y="3373965"/>
            <a:ext cx="4565581" cy="344130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1F17DDE-1364-4BB9-A6C4-CF1FFBAD7017}"/>
              </a:ext>
            </a:extLst>
          </p:cNvPr>
          <p:cNvSpPr txBox="1"/>
          <p:nvPr/>
        </p:nvSpPr>
        <p:spPr>
          <a:xfrm>
            <a:off x="128546" y="5999198"/>
            <a:ext cx="5381045" cy="707886"/>
          </a:xfrm>
          <a:prstGeom prst="rect">
            <a:avLst/>
          </a:prstGeom>
          <a:noFill/>
        </p:spPr>
        <p:txBody>
          <a:bodyPr wrap="square" rtlCol="0">
            <a:spAutoFit/>
          </a:bodyPr>
          <a:lstStyle/>
          <a:p>
            <a:r>
              <a:rPr lang="en-GB" sz="1000">
                <a:hlinkClick r:id="rId7"/>
              </a:rPr>
              <a:t>CRUK</a:t>
            </a:r>
            <a:endParaRPr lang="en-GB" sz="1000"/>
          </a:p>
          <a:p>
            <a:r>
              <a:rPr lang="en-GB" sz="1000">
                <a:hlinkClick r:id="rId8"/>
              </a:rPr>
              <a:t>UKRI</a:t>
            </a:r>
            <a:endParaRPr lang="en-GB" sz="1000"/>
          </a:p>
          <a:p>
            <a:r>
              <a:rPr lang="en-GB" sz="1000">
                <a:hlinkClick r:id="rId9"/>
              </a:rPr>
              <a:t>Royal Society</a:t>
            </a:r>
            <a:endParaRPr lang="en-GB" sz="1000"/>
          </a:p>
          <a:p>
            <a:r>
              <a:rPr lang="en-GB" sz="1000" err="1">
                <a:hlinkClick r:id="rId10"/>
              </a:rPr>
              <a:t>Wellcome</a:t>
            </a:r>
            <a:endParaRPr lang="en-GB" sz="1000"/>
          </a:p>
        </p:txBody>
      </p:sp>
      <p:pic>
        <p:nvPicPr>
          <p:cNvPr id="9" name="Picture 8">
            <a:extLst>
              <a:ext uri="{FF2B5EF4-FFF2-40B4-BE49-F238E27FC236}">
                <a16:creationId xmlns:a16="http://schemas.microsoft.com/office/drawing/2014/main" id="{D42E53B6-34CE-4C5F-9C8C-A3069F1900FF}"/>
              </a:ext>
            </a:extLst>
          </p:cNvPr>
          <p:cNvPicPr>
            <a:picLocks noChangeAspect="1"/>
          </p:cNvPicPr>
          <p:nvPr/>
        </p:nvPicPr>
        <p:blipFill>
          <a:blip r:embed="rId11"/>
          <a:stretch>
            <a:fillRect/>
          </a:stretch>
        </p:blipFill>
        <p:spPr>
          <a:xfrm>
            <a:off x="6684577" y="2275462"/>
            <a:ext cx="5452895" cy="7707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0484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master_template_BASIC_Nov19" id="{4EEE10BB-D3B1-4AAD-B590-FD7382147270}" vid="{BF8FA948-E0F3-4F10-9DC6-04A5E8AC7CB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548bef6-7353-4185-a553-af20be631472">
      <Value>1732</Value>
    </TaxCatchAll>
    <lcf76f155ced4ddcb4097134ff3c332f xmlns="fbae3c9f-2fed-472a-94aa-9a9cd0f1778f">
      <Terms xmlns="http://schemas.microsoft.com/office/infopath/2007/PartnerControls"/>
    </lcf76f155ced4ddcb4097134ff3c332f>
    <ld459b62c1644d9098b40104fda17626 xmlns="8548bef6-7353-4185-a553-af20be631472">
      <Terms xmlns="http://schemas.microsoft.com/office/infopath/2007/PartnerControls"/>
    </ld459b62c1644d9098b40104fda17626>
    <e86faebe0cea4cc685c5fb3b3ef705b3 xmlns="8548bef6-7353-4185-a553-af20be631472">
      <Terms xmlns="http://schemas.microsoft.com/office/infopath/2007/PartnerControls">
        <TermInfo xmlns="http://schemas.microsoft.com/office/infopath/2007/PartnerControls">
          <TermName xmlns="http://schemas.microsoft.com/office/infopath/2007/PartnerControls">Research and Innovation</TermName>
          <TermId xmlns="http://schemas.microsoft.com/office/infopath/2007/PartnerControls">995983d3-5a9e-44d8-90ab-200c4879d2a0</TermId>
        </TermInfo>
      </Terms>
    </e86faebe0cea4cc685c5fb3b3ef705b3>
    <m9ccc321c8374cd0947921f7beeeb99f xmlns="8548bef6-7353-4185-a553-af20be631472">
      <Terms xmlns="http://schemas.microsoft.com/office/infopath/2007/PartnerControls"/>
    </m9ccc321c8374cd0947921f7beeeb99f>
    <gda3d045cf454d6bbd3bdff31fa607bb xmlns="8548bef6-7353-4185-a553-af20be631472">
      <Terms xmlns="http://schemas.microsoft.com/office/infopath/2007/PartnerControls"/>
    </gda3d045cf454d6bbd3bdff31fa607bb>
    <fd8b35e9ef954c89a349b2324e16b1f5 xmlns="8548bef6-7353-4185-a553-af20be631472">
      <Terms xmlns="http://schemas.microsoft.com/office/infopath/2007/PartnerControls"/>
    </fd8b35e9ef954c89a349b2324e16b1f5>
    <mc2e1659be6d4c279dfc5bdac169259d xmlns="8548bef6-7353-4185-a553-af20be631472">
      <Terms xmlns="http://schemas.microsoft.com/office/infopath/2007/PartnerControls"/>
    </mc2e1659be6d4c279dfc5bdac169259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503B266A7BD94885CB07E91D7868BF" ma:contentTypeVersion="25" ma:contentTypeDescription="Create a new document." ma:contentTypeScope="" ma:versionID="7c2ef65b75212b803199d78d3e90b548">
  <xsd:schema xmlns:xsd="http://www.w3.org/2001/XMLSchema" xmlns:xs="http://www.w3.org/2001/XMLSchema" xmlns:p="http://schemas.microsoft.com/office/2006/metadata/properties" xmlns:ns2="fbae3c9f-2fed-472a-94aa-9a9cd0f1778f" xmlns:ns3="8548bef6-7353-4185-a553-af20be631472" targetNamespace="http://schemas.microsoft.com/office/2006/metadata/properties" ma:root="true" ma:fieldsID="7f56b548d0dbb744fcd8b9177124abcd" ns2:_="" ns3:_="">
    <xsd:import namespace="fbae3c9f-2fed-472a-94aa-9a9cd0f1778f"/>
    <xsd:import namespace="8548bef6-7353-4185-a553-af20be6314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element ref="ns3:e86faebe0cea4cc685c5fb3b3ef705b3" minOccurs="0"/>
                <xsd:element ref="ns3:m9ccc321c8374cd0947921f7beeeb99f" minOccurs="0"/>
                <xsd:element ref="ns3:ld459b62c1644d9098b40104fda17626" minOccurs="0"/>
                <xsd:element ref="ns3:fd8b35e9ef954c89a349b2324e16b1f5" minOccurs="0"/>
                <xsd:element ref="ns3:gda3d045cf454d6bbd3bdff31fa607bb" minOccurs="0"/>
                <xsd:element ref="ns3:mc2e1659be6d4c279dfc5bdac169259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e3c9f-2fed-472a-94aa-9a9cd0f17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48bef6-7353-4185-a553-af20be63147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6a134ff-9af6-4354-8d25-5121b487084e}" ma:internalName="TaxCatchAll" ma:showField="CatchAllData" ma:web="8548bef6-7353-4185-a553-af20be631472">
      <xsd:complexType>
        <xsd:complexContent>
          <xsd:extension base="dms:MultiChoiceLookup">
            <xsd:sequence>
              <xsd:element name="Value" type="dms:Lookup" maxOccurs="unbounded" minOccurs="0" nillable="true"/>
            </xsd:sequence>
          </xsd:extension>
        </xsd:complexContent>
      </xsd:complexType>
    </xsd:element>
    <xsd:element name="e86faebe0cea4cc685c5fb3b3ef705b3" ma:index="22" nillable="true" ma:taxonomy="true" ma:internalName="e86faebe0cea4cc685c5fb3b3ef705b3" ma:taxonomyFieldName="Section" ma:displayName="Section" ma:default="" ma:fieldId="{e86faebe-0cea-4cc6-85c5-fb3b3ef705b3}" ma:sspId="1eeb44a9-b924-44d0-8ed9-f8b504a4bac6" ma:termSetId="f54d35b0-dd70-4325-aa47-d6bce8f386e0" ma:anchorId="00000000-0000-0000-0000-000000000000" ma:open="false" ma:isKeyword="false">
      <xsd:complexType>
        <xsd:sequence>
          <xsd:element ref="pc:Terms" minOccurs="0" maxOccurs="1"/>
        </xsd:sequence>
      </xsd:complexType>
    </xsd:element>
    <xsd:element name="m9ccc321c8374cd0947921f7beeeb99f" ma:index="24" nillable="true" ma:taxonomy="true" ma:internalName="m9ccc321c8374cd0947921f7beeeb99f" ma:taxonomyFieldName="Topic" ma:displayName="Topic" ma:default="" ma:fieldId="{69ccc321-c837-4cd0-9479-21f7beeeb99f}" ma:taxonomyMulti="true" ma:sspId="1eeb44a9-b924-44d0-8ed9-f8b504a4bac6" ma:termSetId="e88da328-c14b-4ee8-b45e-ba0a8aff9d10" ma:anchorId="00000000-0000-0000-0000-000000000000" ma:open="false" ma:isKeyword="false">
      <xsd:complexType>
        <xsd:sequence>
          <xsd:element ref="pc:Terms" minOccurs="0" maxOccurs="1"/>
        </xsd:sequence>
      </xsd:complexType>
    </xsd:element>
    <xsd:element name="ld459b62c1644d9098b40104fda17626" ma:index="26" nillable="true" ma:taxonomy="true" ma:internalName="ld459b62c1644d9098b40104fda17626" ma:taxonomyFieldName="Departments" ma:displayName="Departments" ma:default="" ma:fieldId="{5d459b62-c164-4d90-98b4-0104fda17626}" ma:sspId="1eeb44a9-b924-44d0-8ed9-f8b504a4bac6" ma:termSetId="929f0cc0-029f-4bf0-843f-7e404eb61847" ma:anchorId="00000000-0000-0000-0000-000000000000" ma:open="false" ma:isKeyword="false">
      <xsd:complexType>
        <xsd:sequence>
          <xsd:element ref="pc:Terms" minOccurs="0" maxOccurs="1"/>
        </xsd:sequence>
      </xsd:complexType>
    </xsd:element>
    <xsd:element name="fd8b35e9ef954c89a349b2324e16b1f5" ma:index="28" nillable="true" ma:taxonomy="true" ma:internalName="fd8b35e9ef954c89a349b2324e16b1f5" ma:taxonomyFieldName="Division" ma:displayName="Division" ma:default="" ma:fieldId="{fd8b35e9-ef95-4c89-a349-b2324e16b1f5}" ma:sspId="1eeb44a9-b924-44d0-8ed9-f8b504a4bac6" ma:termSetId="4d1a701f-cceb-4404-8cc9-64d38f9f515e" ma:anchorId="00000000-0000-0000-0000-000000000000" ma:open="false" ma:isKeyword="false">
      <xsd:complexType>
        <xsd:sequence>
          <xsd:element ref="pc:Terms" minOccurs="0" maxOccurs="1"/>
        </xsd:sequence>
      </xsd:complexType>
    </xsd:element>
    <xsd:element name="gda3d045cf454d6bbd3bdff31fa607bb" ma:index="30" nillable="true" ma:taxonomy="true" ma:internalName="gda3d045cf454d6bbd3bdff31fa607bb" ma:taxonomyFieldName="College" ma:displayName="College" ma:default="" ma:fieldId="{0da3d045-cf45-4d6b-bd3b-dff31fa607bb}" ma:sspId="1eeb44a9-b924-44d0-8ed9-f8b504a4bac6" ma:termSetId="5c32f721-9d5f-49d4-b72c-c8ca7259b84e" ma:anchorId="00000000-0000-0000-0000-000000000000" ma:open="false" ma:isKeyword="false">
      <xsd:complexType>
        <xsd:sequence>
          <xsd:element ref="pc:Terms" minOccurs="0" maxOccurs="1"/>
        </xsd:sequence>
      </xsd:complexType>
    </xsd:element>
    <xsd:element name="mc2e1659be6d4c279dfc5bdac169259d" ma:index="32" nillable="true" ma:taxonomy="true" ma:internalName="mc2e1659be6d4c279dfc5bdac169259d" ma:taxonomyFieldName="UserCategory" ma:displayName="UserCategory" ma:default="" ma:fieldId="{6c2e1659-be6d-4c27-9dfc-5bdac169259d}" ma:taxonomyMulti="true" ma:sspId="1eeb44a9-b924-44d0-8ed9-f8b504a4bac6" ma:termSetId="cd37c196-760b-4893-8ebf-57a41e716cf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7D83FA-0C38-4BA5-BF49-F1D5D076CA6C}">
  <ds:schemaRefs>
    <ds:schemaRef ds:uri="83c9eb58-c16a-4eef-9abf-4aeec758fe01"/>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cf0dfbcc-b360-4cf7-9bf5-370ba522dbe9"/>
    <ds:schemaRef ds:uri="http://schemas.microsoft.com/office/infopath/2007/PartnerControls"/>
    <ds:schemaRef ds:uri="http://schemas.openxmlformats.org/package/2006/metadata/core-properties"/>
    <ds:schemaRef ds:uri="http://purl.org/dc/terms/"/>
    <ds:schemaRef ds:uri="8548bef6-7353-4185-a553-af20be631472"/>
    <ds:schemaRef ds:uri="fbae3c9f-2fed-472a-94aa-9a9cd0f1778f"/>
  </ds:schemaRefs>
</ds:datastoreItem>
</file>

<file path=customXml/itemProps2.xml><?xml version="1.0" encoding="utf-8"?>
<ds:datastoreItem xmlns:ds="http://schemas.openxmlformats.org/officeDocument/2006/customXml" ds:itemID="{85B54A2F-8AE7-461C-8419-D14DE32828FD}">
  <ds:schemaRefs>
    <ds:schemaRef ds:uri="http://schemas.microsoft.com/sharepoint/v3/contenttype/forms"/>
  </ds:schemaRefs>
</ds:datastoreItem>
</file>

<file path=customXml/itemProps3.xml><?xml version="1.0" encoding="utf-8"?>
<ds:datastoreItem xmlns:ds="http://schemas.openxmlformats.org/officeDocument/2006/customXml" ds:itemID="{F2D2B1FE-F0F3-4CA4-B902-300BD2AFEF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ae3c9f-2fed-472a-94aa-9a9cd0f1778f"/>
    <ds:schemaRef ds:uri="8548bef6-7353-4185-a553-af20be631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182</TotalTime>
  <Words>3440</Words>
  <Application>Microsoft Office PowerPoint</Application>
  <PresentationFormat>Widescreen</PresentationFormat>
  <Paragraphs>328</Paragraphs>
  <Slides>26</Slides>
  <Notes>22</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Font and logo master</vt:lpstr>
      <vt:lpstr>1_Office Theme</vt:lpstr>
      <vt:lpstr>How to write narrative CVs  for funding applications  16 November 2023</vt:lpstr>
      <vt:lpstr>Today’s session</vt:lpstr>
      <vt:lpstr>Research quality is too often assessed based on narrowly set quantitative indicators </vt:lpstr>
      <vt:lpstr>PowerPoint Presentation</vt:lpstr>
      <vt:lpstr>Narrative CV: diversifying what we value</vt:lpstr>
      <vt:lpstr>Which funders?</vt:lpstr>
      <vt:lpstr>Wider use of narrative CVs</vt:lpstr>
      <vt:lpstr>Narrative CV: key features</vt:lpstr>
      <vt:lpstr>What does a narrative CV look like?</vt:lpstr>
      <vt:lpstr>Where should I start? </vt:lpstr>
      <vt:lpstr>Principles for writing a Narrative CV</vt:lpstr>
      <vt:lpstr>Module 1: generation of new ideas, tools, methodologies or knowledge </vt:lpstr>
      <vt:lpstr>Evidence, not lists</vt:lpstr>
      <vt:lpstr>Module 2: development of others and maintenance of effective working relationships</vt:lpstr>
      <vt:lpstr>Module 3: wider research and innovation community </vt:lpstr>
      <vt:lpstr>Module 4: broader research/innovation-users and audiences and towards wider societal benefit</vt:lpstr>
      <vt:lpstr>Optional section: Additions</vt:lpstr>
      <vt:lpstr>Example structure</vt:lpstr>
      <vt:lpstr>Writing a Narrative CV: step by step</vt:lpstr>
      <vt:lpstr>Team CVs</vt:lpstr>
      <vt:lpstr>Scheme-specific differences to look out for</vt:lpstr>
      <vt:lpstr>Advising fellowship applicants</vt:lpstr>
      <vt:lpstr>FAQ</vt:lpstr>
      <vt:lpstr>Resources</vt:lpstr>
      <vt:lpstr>Strengthen your narrative CV</vt:lpstr>
      <vt:lpstr>Questions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narrative CVs for funding applications  For research support staff, 15 June 2023</dc:title>
  <dc:creator>Mary Muers</dc:creator>
  <cp:lastModifiedBy>Louie Fooks</cp:lastModifiedBy>
  <cp:revision>4</cp:revision>
  <dcterms:created xsi:type="dcterms:W3CDTF">2023-06-09T09:33:54Z</dcterms:created>
  <dcterms:modified xsi:type="dcterms:W3CDTF">2026-03-05T09:47:31Z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0x0101002D503B266A7BD94885CB07E91D7868BF</vt:lpwstr>
  </property>
  <property fmtid="{D5CDD505-2E9C-101B-9397-08002B2CF9AE}" pid="3" name="Section">
    <vt:lpwstr>1732;#Research and Innovation|995983d3-5a9e-44d8-90ab-200c4879d2a0</vt:lpwstr>
  </property>
  <property fmtid="{D5CDD505-2E9C-101B-9397-08002B2CF9AE}" pid="4" name="Topic">
    <vt:lpwstr/>
  </property>
  <property fmtid="{D5CDD505-2E9C-101B-9397-08002B2CF9AE}" pid="5" name="MediaServiceImageTags">
    <vt:lpwstr/>
  </property>
  <property fmtid="{D5CDD505-2E9C-101B-9397-08002B2CF9AE}" pid="6" name="UserCategory">
    <vt:lpwstr/>
  </property>
  <property fmtid="{D5CDD505-2E9C-101B-9397-08002B2CF9AE}" pid="7" name="Departments">
    <vt:lpwstr/>
  </property>
  <property fmtid="{D5CDD505-2E9C-101B-9397-08002B2CF9AE}" pid="8" name="Division">
    <vt:lpwstr/>
  </property>
  <property fmtid="{D5CDD505-2E9C-101B-9397-08002B2CF9AE}" pid="9" name="College">
    <vt:lpwstr/>
  </property>
</Properties>
</file>