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C1FBA1-EC80-4D80-8FA7-E059D10254A0}">
  <a:tblStyle styleId="{CAC1FBA1-EC80-4D80-8FA7-E059D10254A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6345" cy="496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49743" y="1"/>
            <a:ext cx="2946345" cy="496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926" y="4715194"/>
            <a:ext cx="5437822" cy="4467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30387"/>
            <a:ext cx="2946345" cy="496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49743" y="9430387"/>
            <a:ext cx="2946345" cy="496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45631" rIns="91288" bIns="45631" anchor="b" anchorCtr="0">
            <a:noAutofit/>
          </a:bodyPr>
          <a:lstStyle/>
          <a:p>
            <a:pPr algn="r">
              <a:buClr>
                <a:srgbClr val="000000"/>
              </a:buClr>
              <a:buSzPts val="1200"/>
            </a:pPr>
            <a:fld id="{00000000-1234-1234-1234-123412341234}" type="slidenum">
              <a:rPr lang="en-US" sz="1200" smtClean="0"/>
              <a:pPr algn="r">
                <a:buClr>
                  <a:srgbClr val="000000"/>
                </a:buClr>
                <a:buSzPts val="12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642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679926" y="4715194"/>
            <a:ext cx="5437822" cy="4467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8" name="Shape 1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43868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679926" y="4715194"/>
            <a:ext cx="5437822" cy="4467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88" tIns="91288" rIns="91288" bIns="9128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26447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23850" y="206375"/>
            <a:ext cx="8518525" cy="530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2722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bin"/>
              <a:buChar char="•"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bin"/>
              <a:buChar char="–"/>
              <a:defRPr sz="28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bin"/>
              <a:buChar char="•"/>
              <a:defRPr sz="24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–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23850" y="206375"/>
            <a:ext cx="8518525" cy="530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1400"/>
              <a:buFont typeface="Cabin"/>
              <a:buNone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2722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bin"/>
              <a:buChar char="•"/>
              <a:defRPr sz="32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bin"/>
              <a:buChar char="–"/>
              <a:defRPr sz="28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bin"/>
              <a:buChar char="•"/>
              <a:defRPr sz="24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–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bin"/>
              <a:buChar char="»"/>
              <a:defRPr sz="2000" b="0" i="0" u="none" strike="noStrike" cap="none">
                <a:solidFill>
                  <a:srgbClr val="003366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Shape 20"/>
          <p:cNvGraphicFramePr/>
          <p:nvPr>
            <p:extLst>
              <p:ext uri="{D42A27DB-BD31-4B8C-83A1-F6EECF244321}">
                <p14:modId xmlns:p14="http://schemas.microsoft.com/office/powerpoint/2010/main" val="1749645210"/>
              </p:ext>
            </p:extLst>
          </p:nvPr>
        </p:nvGraphicFramePr>
        <p:xfrm>
          <a:off x="107949" y="663087"/>
          <a:ext cx="8907466" cy="4304801"/>
        </p:xfrm>
        <a:graphic>
          <a:graphicData uri="http://schemas.openxmlformats.org/drawingml/2006/table">
            <a:tbl>
              <a:tblPr>
                <a:noFill/>
                <a:tableStyleId>{CAC1FBA1-EC80-4D80-8FA7-E059D10254A0}</a:tableStyleId>
              </a:tblPr>
              <a:tblGrid>
                <a:gridCol w="3391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17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35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Objectives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Scope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Out of Scope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221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bin"/>
                        <a:buNone/>
                      </a:pPr>
                      <a:r>
                        <a:rPr lang="en-GB" sz="8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Define the project.</a:t>
                      </a: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bin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bin"/>
                        <a:buNone/>
                      </a:pPr>
                      <a:r>
                        <a:rPr lang="en-US" sz="8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The project has the following objectives:</a:t>
                      </a:r>
                      <a:endParaRPr sz="14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Objective</a:t>
                      </a:r>
                      <a:r>
                        <a:rPr lang="en-GB" sz="8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1</a:t>
                      </a:r>
                      <a:endParaRPr lang="en-GB" sz="800" u="none" strike="noStrike" cap="none" dirty="0" smtClean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Objective</a:t>
                      </a:r>
                      <a:r>
                        <a:rPr lang="en-GB" sz="8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 2</a:t>
                      </a:r>
                      <a:endParaRPr lang="en-GB" sz="800" u="none" strike="noStrike" cap="none" dirty="0" smtClean="0">
                        <a:latin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Objective</a:t>
                      </a:r>
                      <a:r>
                        <a:rPr lang="en-GB" sz="8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 3</a:t>
                      </a:r>
                      <a:endParaRPr sz="1400" dirty="0"/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Area 1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Area</a:t>
                      </a:r>
                      <a:r>
                        <a:rPr lang="en-GB" sz="800" u="none" strike="noStrike" cap="none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 2</a:t>
                      </a:r>
                      <a:endParaRPr lang="en-GB" sz="800" u="none" strike="noStrike" cap="none" dirty="0" smtClean="0">
                        <a:solidFill>
                          <a:schemeClr val="tx1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Area</a:t>
                      </a:r>
                      <a:r>
                        <a:rPr lang="en-GB" sz="800" u="none" strike="noStrike" cap="none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 3</a:t>
                      </a:r>
                      <a:endParaRPr sz="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Area 4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Area</a:t>
                      </a:r>
                      <a:r>
                        <a:rPr lang="en-GB" sz="8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 5</a:t>
                      </a:r>
                      <a:endParaRPr lang="en-GB" sz="800" u="none" strike="noStrike" cap="none" dirty="0" smtClean="0">
                        <a:latin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8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Area</a:t>
                      </a:r>
                      <a:r>
                        <a:rPr lang="en-GB" sz="8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 6</a:t>
                      </a:r>
                      <a:endParaRPr sz="8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sz="8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sz="800" u="none" strike="noStrike" cap="none" dirty="0">
                        <a:solidFill>
                          <a:srgbClr val="FF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35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 Level Deliverables &amp; Milestones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Benefits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Measurement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Critical Success Factors</a:t>
                      </a: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88">
                <a:tc rowSpan="6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GB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Deliverable</a:t>
                      </a:r>
                      <a:r>
                        <a:rPr lang="en-GB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1 – describe</a:t>
                      </a:r>
                      <a:endParaRPr lang="en-GB" sz="900" u="none" strike="noStrike" cap="none" dirty="0" smtClean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GB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Deliverable</a:t>
                      </a:r>
                      <a:r>
                        <a:rPr lang="en-GB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2 – describe </a:t>
                      </a:r>
                      <a:endParaRPr lang="en-GB" sz="900" u="none" strike="noStrike" cap="none" dirty="0" smtClean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GB" sz="9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Deliverable</a:t>
                      </a:r>
                      <a:r>
                        <a:rPr lang="en-GB" sz="9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3 – describe </a:t>
                      </a: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1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terms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of…</a:t>
                      </a:r>
                      <a:endParaRPr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10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The following factors</a:t>
                      </a:r>
                      <a:r>
                        <a:rPr lang="en-GB" sz="10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need to be considered in order for the project to achieve its objectives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endParaRPr lang="en-GB" sz="1000" u="none" strike="noStrike" cap="none" baseline="0" dirty="0" smtClean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Factor 1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Char char="•"/>
                      </a:pPr>
                      <a:r>
                        <a:rPr lang="en-GB" sz="10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Factor 2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2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lang="en-US"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 of…</a:t>
                      </a:r>
                      <a:endParaRPr lang="en-US"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5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3</a:t>
                      </a:r>
                      <a:endParaRPr lang="en-US"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terms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of…</a:t>
                      </a:r>
                      <a:endParaRPr lang="en-US"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3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4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lang="en-US"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terms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of…</a:t>
                      </a:r>
                      <a:endParaRPr lang="en-US"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5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5</a:t>
                      </a:r>
                      <a:endParaRPr lang="en-US"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terms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of…</a:t>
                      </a:r>
                      <a:endParaRPr lang="en-US"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3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Benefit</a:t>
                      </a:r>
                      <a:r>
                        <a:rPr lang="en-US" sz="100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6</a:t>
                      </a:r>
                      <a:endParaRPr lang="en-US"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650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Measured in terms</a:t>
                      </a:r>
                      <a:r>
                        <a:rPr lang="en-US" sz="650" i="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of…</a:t>
                      </a:r>
                      <a:endParaRPr lang="en-US" sz="650" dirty="0"/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2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1" name="Shape 21"/>
          <p:cNvSpPr txBox="1"/>
          <p:nvPr/>
        </p:nvSpPr>
        <p:spPr>
          <a:xfrm>
            <a:off x="107950" y="120649"/>
            <a:ext cx="8717100" cy="542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2000"/>
              <a:buFont typeface="Arial"/>
              <a:buNone/>
            </a:pPr>
            <a:r>
              <a:rPr lang="en-US" sz="1600" b="1" i="1" u="none" strike="noStrike" cap="none" dirty="0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Project Charter: </a:t>
            </a:r>
            <a:r>
              <a:rPr lang="en-US" sz="1600" b="1" i="1" u="none" strike="noStrike" cap="none" dirty="0" smtClean="0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	[Project Name]</a:t>
            </a:r>
          </a:p>
          <a:p>
            <a:pPr>
              <a:buClr>
                <a:srgbClr val="003366"/>
              </a:buClr>
              <a:buSzPts val="2000"/>
            </a:pPr>
            <a:r>
              <a:rPr lang="en-US" sz="1600" b="1" i="1" dirty="0" smtClean="0">
                <a:solidFill>
                  <a:srgbClr val="003366"/>
                </a:solidFill>
              </a:rPr>
              <a:t>Sponsor:		[Sponsor </a:t>
            </a:r>
            <a:r>
              <a:rPr lang="en-US" sz="1600" b="1" i="1" dirty="0">
                <a:solidFill>
                  <a:srgbClr val="003366"/>
                </a:solidFill>
              </a:rPr>
              <a:t>Name</a:t>
            </a:r>
            <a:r>
              <a:rPr lang="en-US" sz="1600" b="1" i="1" dirty="0" smtClean="0">
                <a:solidFill>
                  <a:srgbClr val="003366"/>
                </a:solidFill>
              </a:rPr>
              <a:t>]</a:t>
            </a:r>
            <a:endParaRPr lang="en-US" sz="1600" b="1" i="1" dirty="0">
              <a:solidFill>
                <a:srgbClr val="003366"/>
              </a:solidFill>
            </a:endParaRPr>
          </a:p>
        </p:txBody>
      </p:sp>
      <p:pic>
        <p:nvPicPr>
          <p:cNvPr id="4" name="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91507" y="14477"/>
            <a:ext cx="1228725" cy="575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Shape 26"/>
          <p:cNvGraphicFramePr/>
          <p:nvPr>
            <p:extLst>
              <p:ext uri="{D42A27DB-BD31-4B8C-83A1-F6EECF244321}">
                <p14:modId xmlns:p14="http://schemas.microsoft.com/office/powerpoint/2010/main" val="2625834026"/>
              </p:ext>
            </p:extLst>
          </p:nvPr>
        </p:nvGraphicFramePr>
        <p:xfrm>
          <a:off x="143668" y="178675"/>
          <a:ext cx="8929650" cy="3077030"/>
        </p:xfrm>
        <a:graphic>
          <a:graphicData uri="http://schemas.openxmlformats.org/drawingml/2006/table">
            <a:tbl>
              <a:tblPr>
                <a:noFill/>
                <a:tableStyleId>{CAC1FBA1-EC80-4D80-8FA7-E059D10254A0}</a:tableStyleId>
              </a:tblPr>
              <a:tblGrid>
                <a:gridCol w="297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342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 Level Plan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Key Stakeholders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Resource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0850"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US" sz="10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Indicative date-range 1</a:t>
                      </a:r>
                      <a:r>
                        <a:rPr lang="en-US" sz="10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: ‘</a:t>
                      </a:r>
                      <a:r>
                        <a:rPr lang="en-GB" sz="10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Engage‘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10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Indicative date-range 2: ‘Diagnose’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1000" u="none" strike="noStrike" cap="none" dirty="0" smtClean="0">
                          <a:latin typeface="Arial"/>
                          <a:cs typeface="Arial"/>
                          <a:sym typeface="Arial"/>
                        </a:rPr>
                        <a:t>Indicative date-range</a:t>
                      </a:r>
                      <a:r>
                        <a:rPr lang="en-GB" sz="10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 3: ‘Design &amp; Test’ </a:t>
                      </a:r>
                      <a:endParaRPr sz="1000" dirty="0" smtClean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1000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Indicative date-range 4:</a:t>
                      </a:r>
                      <a:r>
                        <a:rPr lang="en-GB" sz="1000" u="none" strike="noStrike" cap="none" baseline="0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 ‘Implement’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r>
                        <a:rPr lang="en-GB" sz="1000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Indicative date-range 5: ‘Sustain’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Char char="•"/>
                      </a:pPr>
                      <a:endParaRPr lang="en-GB" sz="1000" u="none" strike="noStrike" cap="none" baseline="0" dirty="0" smtClean="0"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1000" i="1" u="none" strike="noStrike" cap="none" baseline="0" dirty="0" smtClean="0">
                          <a:latin typeface="Arial"/>
                          <a:cs typeface="Arial"/>
                          <a:sym typeface="Arial"/>
                        </a:rPr>
                        <a:t>(NB. These are the main stages of a ‘Focus’ project lifecycle). </a:t>
                      </a:r>
                      <a:endParaRPr lang="en-GB" sz="1000" i="1" dirty="0" smtClean="0"/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US" sz="1000" b="1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Oxford University 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  <a:tabLst/>
                        <a:defRPr/>
                      </a:pPr>
                      <a:r>
                        <a:rPr lang="en-GB" sz="1000" i="0" u="none" strike="noStrike" cap="none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 – department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endParaRPr lang="en-GB" sz="1000" i="0" u="none" strike="noStrike" cap="none" dirty="0" smtClean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b="1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External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applicable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b="1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Delivery team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Project</a:t>
                      </a:r>
                      <a:r>
                        <a:rPr lang="en-GB" sz="1000" u="none" strike="noStrike" cap="none" baseline="0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Manager/ Practitioner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endParaRPr sz="1000" b="1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b="1" i="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University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bin"/>
                        <a:buNone/>
                      </a:pPr>
                      <a:r>
                        <a:rPr lang="en-GB" sz="1000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 – role</a:t>
                      </a:r>
                    </a:p>
                  </a:txBody>
                  <a:tcPr marL="91425" marR="91425" marT="37050" marB="3705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Signature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Date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r>
                        <a:rPr lang="en-US" sz="1000" i="0" u="none" strike="noStrike" cap="none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Position</a:t>
                      </a:r>
                      <a:endParaRPr sz="1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100" i="1" u="none" strike="noStrike" cap="none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Who needs to sign to approve this? </a:t>
                      </a:r>
                      <a:endParaRPr sz="1100" i="1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r>
                        <a:rPr lang="en-GB" sz="1100" i="1" u="none" strike="noStrike" cap="none" dirty="0" smtClean="0">
                          <a:latin typeface="Arial"/>
                          <a:ea typeface="Arial"/>
                          <a:cs typeface="Arial"/>
                          <a:sym typeface="Arial"/>
                        </a:rPr>
                        <a:t>Who else? </a:t>
                      </a:r>
                      <a:endParaRPr sz="1100" i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bin"/>
                        <a:buNone/>
                      </a:pPr>
                      <a:endParaRPr sz="14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34325" marB="343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95D9783C87D84DA101D5C529DCA09B" ma:contentTypeVersion="5" ma:contentTypeDescription="Create a new document." ma:contentTypeScope="" ma:versionID="541cd1d2dfe5f9d7b28a85d4652cb8cb">
  <xsd:schema xmlns:xsd="http://www.w3.org/2001/XMLSchema" xmlns:xs="http://www.w3.org/2001/XMLSchema" xmlns:p="http://schemas.microsoft.com/office/2006/metadata/properties" xmlns:ns2="70fca4f1-6539-4523-ad03-8efcf7d8098d" targetNamespace="http://schemas.microsoft.com/office/2006/metadata/properties" ma:root="true" ma:fieldsID="abd61dc981a3fed64ec7d63a7012219e" ns2:_="">
    <xsd:import namespace="70fca4f1-6539-4523-ad03-8efcf7d8098d"/>
    <xsd:element name="properties">
      <xsd:complexType>
        <xsd:sequence>
          <xsd:element name="documentManagement">
            <xsd:complexType>
              <xsd:all>
                <xsd:element ref="ns2:Tool" minOccurs="0"/>
                <xsd:element ref="ns2:Stage"/>
                <xsd:element ref="ns2:Category" minOccurs="0"/>
                <xsd:element ref="ns2:Project" minOccurs="0"/>
                <xsd:element ref="ns2:Document_x0020_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ca4f1-6539-4523-ad03-8efcf7d8098d" elementFormDefault="qualified">
    <xsd:import namespace="http://schemas.microsoft.com/office/2006/documentManagement/types"/>
    <xsd:import namespace="http://schemas.microsoft.com/office/infopath/2007/PartnerControls"/>
    <xsd:element name="Tool" ma:index="8" nillable="true" ma:displayName="Tool" ma:description="e.g. Project Charter, QFD, Comms Plan" ma:internalName="Tool">
      <xsd:simpleType>
        <xsd:restriction base="dms:Text">
          <xsd:maxLength value="255"/>
        </xsd:restriction>
      </xsd:simpleType>
    </xsd:element>
    <xsd:element name="Stage" ma:index="9" ma:displayName="Stage" ma:description="Where the document is updated/used over multiple stages, enter the initial stage where the document is first created" ma:format="Dropdown" ma:internalName="Stage">
      <xsd:simpleType>
        <xsd:restriction base="dms:Choice">
          <xsd:enumeration value="All"/>
          <xsd:enumeration value="Scoping"/>
          <xsd:enumeration value="Engage"/>
          <xsd:enumeration value="Diagnose"/>
          <xsd:enumeration value="Design"/>
          <xsd:enumeration value="Implement"/>
          <xsd:enumeration value="Sustain"/>
        </xsd:restriction>
      </xsd:simpleType>
    </xsd:element>
    <xsd:element name="Category" ma:index="10" nillable="true" ma:displayName="Category" ma:format="Dropdown" ma:internalName="Category">
      <xsd:simpleType>
        <xsd:restriction base="dms:Choice">
          <xsd:enumeration value="APF"/>
          <xsd:enumeration value="Benefits"/>
          <xsd:enumeration value="Comms"/>
          <xsd:enumeration value="CPS"/>
          <xsd:enumeration value="Daily Updates"/>
          <xsd:enumeration value="Governance"/>
          <xsd:enumeration value="Handover"/>
          <xsd:enumeration value="Meetings"/>
          <xsd:enumeration value="Opportunity Logs"/>
          <xsd:enumeration value="Process Mapping"/>
          <xsd:enumeration value="Project Management"/>
          <xsd:enumeration value="Scoping"/>
          <xsd:enumeration value="Stakeholders"/>
          <xsd:enumeration value="Surveys"/>
          <xsd:enumeration value="Wastes"/>
          <xsd:enumeration value="Workshops"/>
          <xsd:enumeration value="Other"/>
        </xsd:restriction>
      </xsd:simpleType>
    </xsd:element>
    <xsd:element name="Project" ma:index="11" nillable="true" ma:displayName="Project" ma:internalName="Project">
      <xsd:simpleType>
        <xsd:restriction base="dms:Text">
          <xsd:maxLength value="255"/>
        </xsd:restriction>
      </xsd:simpleType>
    </xsd:element>
    <xsd:element name="Document_x0020_Type" ma:index="12" ma:displayName="Document Type" ma:default="Template" ma:format="Dropdown" ma:internalName="Document_x0020_Type">
      <xsd:simpleType>
        <xsd:restriction base="dms:Choice">
          <xsd:enumeration value="Template"/>
          <xsd:enumeration value="Example"/>
          <xsd:enumeration value="AA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 xmlns="70fca4f1-6539-4523-ad03-8efcf7d8098d" xsi:nil="true"/>
    <Document_x0020_Type xmlns="70fca4f1-6539-4523-ad03-8efcf7d8098d">Template</Document_x0020_Type>
    <Stage xmlns="70fca4f1-6539-4523-ad03-8efcf7d8098d">All</Stage>
    <Category xmlns="70fca4f1-6539-4523-ad03-8efcf7d8098d">Governance</Category>
    <Tool xmlns="70fca4f1-6539-4523-ad03-8efcf7d809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B98ACB-BD70-4494-BBC3-8316DEB708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fca4f1-6539-4523-ad03-8efcf7d809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20132C-8AD0-4B6C-BB56-1163C1B63DB6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0fca4f1-6539-4523-ad03-8efcf7d8098d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23A75C-AF9A-4E72-9981-D1381CF3E5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274</Words>
  <Application>Microsoft Office PowerPoint</Application>
  <PresentationFormat>On-screen Show (16:9)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Cabin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Collins</dc:creator>
  <cp:lastModifiedBy>Eleanor Williamson</cp:lastModifiedBy>
  <cp:revision>23</cp:revision>
  <cp:lastPrinted>2018-01-22T09:02:59Z</cp:lastPrinted>
  <dcterms:modified xsi:type="dcterms:W3CDTF">2021-10-18T12:18:03Z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0x0101002895D9783C87D84DA101D5C529DCA09B</vt:lpwstr>
  </property>
</Properties>
</file>